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1"/>
  </p:notesMasterIdLst>
  <p:sldIdLst>
    <p:sldId id="256" r:id="rId2"/>
    <p:sldId id="289" r:id="rId3"/>
    <p:sldId id="290" r:id="rId4"/>
    <p:sldId id="291" r:id="rId5"/>
    <p:sldId id="339" r:id="rId6"/>
    <p:sldId id="295" r:id="rId7"/>
    <p:sldId id="292" r:id="rId8"/>
    <p:sldId id="320" r:id="rId9"/>
    <p:sldId id="321" r:id="rId10"/>
    <p:sldId id="322" r:id="rId11"/>
    <p:sldId id="323" r:id="rId12"/>
    <p:sldId id="324" r:id="rId13"/>
    <p:sldId id="325" r:id="rId14"/>
    <p:sldId id="326" r:id="rId15"/>
    <p:sldId id="327" r:id="rId16"/>
    <p:sldId id="328" r:id="rId17"/>
    <p:sldId id="329" r:id="rId18"/>
    <p:sldId id="296" r:id="rId19"/>
    <p:sldId id="298" r:id="rId20"/>
    <p:sldId id="299" r:id="rId21"/>
    <p:sldId id="300" r:id="rId22"/>
    <p:sldId id="301" r:id="rId23"/>
    <p:sldId id="302" r:id="rId24"/>
    <p:sldId id="303" r:id="rId25"/>
    <p:sldId id="304" r:id="rId26"/>
    <p:sldId id="305" r:id="rId27"/>
    <p:sldId id="306" r:id="rId28"/>
    <p:sldId id="307" r:id="rId29"/>
    <p:sldId id="308" r:id="rId30"/>
    <p:sldId id="310" r:id="rId31"/>
    <p:sldId id="315" r:id="rId32"/>
    <p:sldId id="309" r:id="rId33"/>
    <p:sldId id="330" r:id="rId34"/>
    <p:sldId id="331" r:id="rId35"/>
    <p:sldId id="297" r:id="rId36"/>
    <p:sldId id="294" r:id="rId37"/>
    <p:sldId id="311" r:id="rId38"/>
    <p:sldId id="312" r:id="rId39"/>
    <p:sldId id="313" r:id="rId40"/>
    <p:sldId id="316" r:id="rId41"/>
    <p:sldId id="317" r:id="rId42"/>
    <p:sldId id="318" r:id="rId43"/>
    <p:sldId id="332" r:id="rId44"/>
    <p:sldId id="333" r:id="rId45"/>
    <p:sldId id="334" r:id="rId46"/>
    <p:sldId id="335" r:id="rId47"/>
    <p:sldId id="336" r:id="rId48"/>
    <p:sldId id="337" r:id="rId49"/>
    <p:sldId id="338" r:id="rId50"/>
  </p:sldIdLst>
  <p:sldSz cx="18288000" cy="10287000"/>
  <p:notesSz cx="6858000" cy="9144000"/>
  <p:embeddedFontLst>
    <p:embeddedFont>
      <p:font typeface="Playfair Display Black" panose="00000A00000000000000" pitchFamily="2" charset="0"/>
      <p:bold r:id="rId52"/>
      <p:boldItalic r:id="rId53"/>
    </p:embeddedFont>
    <p:embeddedFont>
      <p:font typeface="Roboto" panose="02000000000000000000" pitchFamily="2"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04CB26EF-8DD9-486C-9917-BD689F33758D}">
          <p14:sldIdLst>
            <p14:sldId id="256"/>
            <p14:sldId id="289"/>
          </p14:sldIdLst>
        </p14:section>
        <p14:section name="Giới thiệu bài toán" id="{5D7DB8B7-A020-44B2-96D3-66BEA8D6CE73}">
          <p14:sldIdLst>
            <p14:sldId id="290"/>
            <p14:sldId id="291"/>
            <p14:sldId id="339"/>
          </p14:sldIdLst>
        </p14:section>
        <p14:section name="AI" id="{AA62BDA6-B1BE-4B25-9E12-2CFD4FFE167D}">
          <p14:sldIdLst>
            <p14:sldId id="295"/>
            <p14:sldId id="292"/>
            <p14:sldId id="320"/>
            <p14:sldId id="321"/>
            <p14:sldId id="322"/>
            <p14:sldId id="323"/>
            <p14:sldId id="324"/>
            <p14:sldId id="325"/>
            <p14:sldId id="326"/>
            <p14:sldId id="327"/>
            <p14:sldId id="328"/>
            <p14:sldId id="329"/>
          </p14:sldIdLst>
        </p14:section>
        <p14:section name="Nhúng" id="{7B02E84D-9995-46F2-9B66-281227C45D33}">
          <p14:sldIdLst>
            <p14:sldId id="296"/>
            <p14:sldId id="298"/>
            <p14:sldId id="299"/>
            <p14:sldId id="300"/>
            <p14:sldId id="301"/>
            <p14:sldId id="302"/>
            <p14:sldId id="303"/>
            <p14:sldId id="304"/>
            <p14:sldId id="305"/>
            <p14:sldId id="306"/>
            <p14:sldId id="307"/>
            <p14:sldId id="308"/>
            <p14:sldId id="310"/>
            <p14:sldId id="315"/>
            <p14:sldId id="309"/>
            <p14:sldId id="330"/>
            <p14:sldId id="331"/>
          </p14:sldIdLst>
        </p14:section>
        <p14:section name="Server" id="{78BE4A19-4312-45A3-B1FC-AE944F8DF959}">
          <p14:sldIdLst>
            <p14:sldId id="297"/>
            <p14:sldId id="294"/>
            <p14:sldId id="311"/>
            <p14:sldId id="312"/>
            <p14:sldId id="313"/>
            <p14:sldId id="316"/>
            <p14:sldId id="317"/>
            <p14:sldId id="318"/>
            <p14:sldId id="332"/>
            <p14:sldId id="333"/>
            <p14:sldId id="334"/>
            <p14:sldId id="335"/>
            <p14:sldId id="336"/>
            <p14:sldId id="337"/>
            <p14:sldId id="338"/>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098D140-4961-4532-BD58-4F3D4F08A97D}">
  <a:tblStyle styleId="{B098D140-4961-4532-BD58-4F3D4F08A97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825" autoAdjust="0"/>
    <p:restoredTop sz="94660"/>
  </p:normalViewPr>
  <p:slideViewPr>
    <p:cSldViewPr snapToGrid="0">
      <p:cViewPr varScale="1">
        <p:scale>
          <a:sx n="46" d="100"/>
          <a:sy n="46" d="100"/>
        </p:scale>
        <p:origin x="582" y="4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2.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1.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29588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89526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512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474798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21504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95693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71354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21703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14327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9285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049889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589874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93262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434223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118732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87504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47828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72951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65740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015537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8906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13704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88348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215728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43272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26061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42713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4851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48746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82436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27947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73233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67043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894624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87106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500029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38612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15251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36720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205662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2" name="Google Shape;942;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6453899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2" name="Google Shape;942;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89383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2" name="Google Shape;942;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7795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6083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4303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7448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307619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4" name="Google Shape;64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7807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20.jpeg"/><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21.jpe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20.jpeg"/><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jpg"/><Relationship Id="rId7" Type="http://schemas.openxmlformats.org/officeDocument/2006/relationships/image" Target="../media/image21.jpe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20.jpeg"/><Relationship Id="rId5" Type="http://schemas.openxmlformats.org/officeDocument/2006/relationships/image" Target="../media/image19.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jpg"/><Relationship Id="rId7" Type="http://schemas.openxmlformats.org/officeDocument/2006/relationships/image" Target="../media/image21.jpe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20.jpe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25.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jpg"/><Relationship Id="rId7" Type="http://schemas.openxmlformats.org/officeDocument/2006/relationships/image" Target="../media/image21.jpe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20.jpe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3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3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1.xml"/><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4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4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4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4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4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B1320"/>
        </a:solidFill>
        <a:effectLst/>
      </p:bgPr>
    </p:bg>
    <p:spTree>
      <p:nvGrpSpPr>
        <p:cNvPr id="1" name="Shape 83"/>
        <p:cNvGrpSpPr/>
        <p:nvPr/>
      </p:nvGrpSpPr>
      <p:grpSpPr>
        <a:xfrm>
          <a:off x="0" y="0"/>
          <a:ext cx="0" cy="0"/>
          <a:chOff x="0" y="0"/>
          <a:chExt cx="0" cy="0"/>
        </a:xfrm>
      </p:grpSpPr>
      <p:cxnSp>
        <p:nvCxnSpPr>
          <p:cNvPr id="84" name="Google Shape;84;p13"/>
          <p:cNvCxnSpPr/>
          <p:nvPr/>
        </p:nvCxnSpPr>
        <p:spPr>
          <a:xfrm rot="-5400000">
            <a:off x="-4059167" y="4327520"/>
            <a:ext cx="13354541"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p:cNvCxnSpPr/>
          <p:nvPr/>
        </p:nvCxnSpPr>
        <p:spPr>
          <a:xfrm rot="-5400000">
            <a:off x="-3091580" y="4175120"/>
            <a:ext cx="13354541"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p:cNvCxnSpPr/>
          <p:nvPr/>
        </p:nvCxnSpPr>
        <p:spPr>
          <a:xfrm rot="-5400000">
            <a:off x="-2016971" y="4327520"/>
            <a:ext cx="13354541"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p:cNvGrpSpPr/>
          <p:nvPr/>
        </p:nvGrpSpPr>
        <p:grpSpPr>
          <a:xfrm>
            <a:off x="1028700" y="884039"/>
            <a:ext cx="16230600" cy="8374261"/>
            <a:chOff x="0" y="-38100"/>
            <a:chExt cx="4274726" cy="2205567"/>
          </a:xfrm>
        </p:grpSpPr>
        <p:sp>
          <p:nvSpPr>
            <p:cNvPr id="88" name="Google Shape;88;p13"/>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0" name="Google Shape;90;p13"/>
          <p:cNvSpPr txBox="1"/>
          <p:nvPr/>
        </p:nvSpPr>
        <p:spPr>
          <a:xfrm>
            <a:off x="1563951" y="2980775"/>
            <a:ext cx="14134369" cy="2991588"/>
          </a:xfrm>
          <a:prstGeom prst="rect">
            <a:avLst/>
          </a:prstGeom>
          <a:noFill/>
          <a:ln>
            <a:noFill/>
          </a:ln>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5400" b="0" i="0" u="none" strike="noStrike" cap="none" err="1">
                <a:solidFill>
                  <a:srgbClr val="0B1320"/>
                </a:solidFill>
                <a:latin typeface="Playfair Display Black"/>
                <a:ea typeface="Playfair Display Black"/>
                <a:cs typeface="Playfair Display Black"/>
                <a:sym typeface="Playfair Display Black"/>
              </a:rPr>
              <a:t>Xây</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dựng</a:t>
            </a:r>
            <a:r>
              <a:rPr lang="en-US" sz="5400" b="0" i="0" u="none" strike="noStrike" cap="none">
                <a:solidFill>
                  <a:srgbClr val="0B1320"/>
                </a:solidFill>
                <a:latin typeface="Playfair Display Black"/>
                <a:ea typeface="Playfair Display Black"/>
                <a:cs typeface="Playfair Display Black"/>
                <a:sym typeface="Playfair Display Black"/>
              </a:rPr>
              <a:t> </a:t>
            </a:r>
          </a:p>
          <a:p>
            <a:pPr marL="0" marR="0" lvl="0" indent="0" algn="l" rtl="0">
              <a:lnSpc>
                <a:spcPct val="119998"/>
              </a:lnSpc>
              <a:spcBef>
                <a:spcPts val="0"/>
              </a:spcBef>
              <a:spcAft>
                <a:spcPts val="0"/>
              </a:spcAft>
              <a:buNone/>
            </a:pPr>
            <a:r>
              <a:rPr lang="en-US" sz="5400" b="0" i="0" u="none" strike="noStrike" cap="none" err="1">
                <a:solidFill>
                  <a:srgbClr val="0B1320"/>
                </a:solidFill>
                <a:latin typeface="Playfair Display Black"/>
                <a:ea typeface="Playfair Display Black"/>
                <a:cs typeface="Playfair Display Black"/>
                <a:sym typeface="Playfair Display Black"/>
              </a:rPr>
              <a:t>hệ</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thống</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kiểm</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soát</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tự</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động</a:t>
            </a:r>
            <a:r>
              <a:rPr lang="en-US" sz="5400" b="0" i="0" u="none" strike="noStrike" cap="none">
                <a:solidFill>
                  <a:srgbClr val="0B1320"/>
                </a:solidFill>
                <a:latin typeface="Playfair Display Black"/>
                <a:ea typeface="Playfair Display Black"/>
                <a:cs typeface="Playfair Display Black"/>
                <a:sym typeface="Playfair Display Black"/>
              </a:rPr>
              <a:t> </a:t>
            </a:r>
          </a:p>
          <a:p>
            <a:pPr marL="0" marR="0" lvl="0" indent="0" algn="l" rtl="0">
              <a:lnSpc>
                <a:spcPct val="119998"/>
              </a:lnSpc>
              <a:spcBef>
                <a:spcPts val="0"/>
              </a:spcBef>
              <a:spcAft>
                <a:spcPts val="0"/>
              </a:spcAft>
              <a:buNone/>
            </a:pPr>
            <a:r>
              <a:rPr lang="en-US" sz="5400" b="0" i="0" u="none" strike="noStrike" cap="none" err="1">
                <a:solidFill>
                  <a:srgbClr val="0B1320"/>
                </a:solidFill>
                <a:latin typeface="Playfair Display Black"/>
                <a:ea typeface="Playfair Display Black"/>
                <a:cs typeface="Playfair Display Black"/>
                <a:sym typeface="Playfair Display Black"/>
              </a:rPr>
              <a:t>phương</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tiện</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ra</a:t>
            </a:r>
            <a:r>
              <a:rPr lang="en-US" sz="5400" b="0" i="0" u="none" strike="noStrike" cap="none">
                <a:solidFill>
                  <a:srgbClr val="0B1320"/>
                </a:solidFill>
                <a:latin typeface="Playfair Display Black"/>
                <a:ea typeface="Playfair Display Black"/>
                <a:cs typeface="Playfair Display Black"/>
                <a:sym typeface="Playfair Display Black"/>
              </a:rPr>
              <a:t>/vào trong </a:t>
            </a:r>
            <a:r>
              <a:rPr lang="en-US" sz="5400" b="0" i="0" u="none" strike="noStrike" cap="none" err="1">
                <a:solidFill>
                  <a:srgbClr val="0B1320"/>
                </a:solidFill>
                <a:latin typeface="Playfair Display Black"/>
                <a:ea typeface="Playfair Display Black"/>
                <a:cs typeface="Playfair Display Black"/>
                <a:sym typeface="Playfair Display Black"/>
              </a:rPr>
              <a:t>bãi</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xe</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thông</a:t>
            </a:r>
            <a:r>
              <a:rPr lang="en-US" sz="5400" b="0" i="0" u="none" strike="noStrike" cap="none">
                <a:solidFill>
                  <a:srgbClr val="0B1320"/>
                </a:solidFill>
                <a:latin typeface="Playfair Display Black"/>
                <a:ea typeface="Playfair Display Black"/>
                <a:cs typeface="Playfair Display Black"/>
                <a:sym typeface="Playfair Display Black"/>
              </a:rPr>
              <a:t> </a:t>
            </a:r>
            <a:r>
              <a:rPr lang="en-US" sz="5400" b="0" i="0" u="none" strike="noStrike" cap="none" err="1">
                <a:solidFill>
                  <a:srgbClr val="0B1320"/>
                </a:solidFill>
                <a:latin typeface="Playfair Display Black"/>
                <a:ea typeface="Playfair Display Black"/>
                <a:cs typeface="Playfair Display Black"/>
                <a:sym typeface="Playfair Display Black"/>
              </a:rPr>
              <a:t>minh</a:t>
            </a:r>
            <a:endParaRPr sz="5400"/>
          </a:p>
        </p:txBody>
      </p:sp>
      <p:grpSp>
        <p:nvGrpSpPr>
          <p:cNvPr id="91" name="Google Shape;91;p13"/>
          <p:cNvGrpSpPr/>
          <p:nvPr/>
        </p:nvGrpSpPr>
        <p:grpSpPr>
          <a:xfrm>
            <a:off x="12385106" y="6084623"/>
            <a:ext cx="4476247" cy="5509227"/>
            <a:chOff x="0" y="0"/>
            <a:chExt cx="5968330" cy="7345637"/>
          </a:xfrm>
        </p:grpSpPr>
        <p:grpSp>
          <p:nvGrpSpPr>
            <p:cNvPr id="92" name="Google Shape;92;p13"/>
            <p:cNvGrpSpPr/>
            <p:nvPr/>
          </p:nvGrpSpPr>
          <p:grpSpPr>
            <a:xfrm>
              <a:off x="0" y="0"/>
              <a:ext cx="5968330" cy="7345637"/>
              <a:chOff x="0" y="0"/>
              <a:chExt cx="660400" cy="812800"/>
            </a:xfrm>
          </p:grpSpPr>
          <p:sp>
            <p:nvSpPr>
              <p:cNvPr id="93" name="Google Shape;93;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5" name="Google Shape;95;p13"/>
            <p:cNvGrpSpPr/>
            <p:nvPr/>
          </p:nvGrpSpPr>
          <p:grpSpPr>
            <a:xfrm>
              <a:off x="348677" y="429141"/>
              <a:ext cx="5270975" cy="6487354"/>
              <a:chOff x="0" y="0"/>
              <a:chExt cx="660400" cy="812800"/>
            </a:xfrm>
          </p:grpSpPr>
          <p:sp>
            <p:nvSpPr>
              <p:cNvPr id="96" name="Google Shape;96;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8" name="Google Shape;98;p13"/>
            <p:cNvGrpSpPr/>
            <p:nvPr/>
          </p:nvGrpSpPr>
          <p:grpSpPr>
            <a:xfrm>
              <a:off x="692894" y="852793"/>
              <a:ext cx="4582541" cy="5640050"/>
              <a:chOff x="0" y="0"/>
              <a:chExt cx="660400" cy="812800"/>
            </a:xfrm>
          </p:grpSpPr>
          <p:sp>
            <p:nvSpPr>
              <p:cNvPr id="99" name="Google Shape;99;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cxnSp>
        <p:nvCxnSpPr>
          <p:cNvPr id="101" name="Google Shape;101;p13"/>
          <p:cNvCxnSpPr/>
          <p:nvPr/>
        </p:nvCxnSpPr>
        <p:spPr>
          <a:xfrm>
            <a:off x="1592374" y="1883323"/>
            <a:ext cx="13354541" cy="0"/>
          </a:xfrm>
          <a:prstGeom prst="straightConnector1">
            <a:avLst/>
          </a:prstGeom>
          <a:noFill/>
          <a:ln w="38100" cap="flat" cmpd="sng">
            <a:solidFill>
              <a:srgbClr val="0B1320"/>
            </a:solidFill>
            <a:prstDash val="solid"/>
            <a:round/>
            <a:headEnd type="none" w="sm" len="sm"/>
            <a:tailEnd type="none" w="sm" len="sm"/>
          </a:ln>
        </p:spPr>
      </p:cxnSp>
      <p:grpSp>
        <p:nvGrpSpPr>
          <p:cNvPr id="102" name="Google Shape;102;p13"/>
          <p:cNvGrpSpPr/>
          <p:nvPr/>
        </p:nvGrpSpPr>
        <p:grpSpPr>
          <a:xfrm>
            <a:off x="15328896" y="1678999"/>
            <a:ext cx="406823" cy="408647"/>
            <a:chOff x="1813" y="0"/>
            <a:chExt cx="809173" cy="812800"/>
          </a:xfrm>
        </p:grpSpPr>
        <p:sp>
          <p:nvSpPr>
            <p:cNvPr id="103" name="Google Shape;103;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5" name="Google Shape;105;p13"/>
          <p:cNvGrpSpPr/>
          <p:nvPr/>
        </p:nvGrpSpPr>
        <p:grpSpPr>
          <a:xfrm>
            <a:off x="15892570" y="1678999"/>
            <a:ext cx="406823" cy="408647"/>
            <a:chOff x="1813" y="0"/>
            <a:chExt cx="809173" cy="812800"/>
          </a:xfrm>
        </p:grpSpPr>
        <p:sp>
          <p:nvSpPr>
            <p:cNvPr id="106" name="Google Shape;10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8" name="Google Shape;108;p13"/>
          <p:cNvGrpSpPr/>
          <p:nvPr/>
        </p:nvGrpSpPr>
        <p:grpSpPr>
          <a:xfrm>
            <a:off x="16453618" y="1678999"/>
            <a:ext cx="406823" cy="408647"/>
            <a:chOff x="1813" y="0"/>
            <a:chExt cx="809173" cy="812800"/>
          </a:xfrm>
        </p:grpSpPr>
        <p:sp>
          <p:nvSpPr>
            <p:cNvPr id="109" name="Google Shape;109;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7" name="Google Shape;90;p13">
            <a:extLst>
              <a:ext uri="{FF2B5EF4-FFF2-40B4-BE49-F238E27FC236}">
                <a16:creationId xmlns:a16="http://schemas.microsoft.com/office/drawing/2014/main" id="{3940A588-6C88-C3DB-D620-777774BEF7A7}"/>
              </a:ext>
            </a:extLst>
          </p:cNvPr>
          <p:cNvSpPr txBox="1"/>
          <p:nvPr/>
        </p:nvSpPr>
        <p:spPr>
          <a:xfrm>
            <a:off x="5869309" y="2259568"/>
            <a:ext cx="6549382" cy="738664"/>
          </a:xfrm>
          <a:prstGeom prst="rect">
            <a:avLst/>
          </a:prstGeom>
          <a:noFill/>
          <a:ln>
            <a:noFill/>
          </a:ln>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4000" b="0" i="0" u="none" strike="noStrike" cap="none">
                <a:solidFill>
                  <a:schemeClr val="bg1">
                    <a:lumMod val="50000"/>
                  </a:schemeClr>
                </a:solidFill>
                <a:latin typeface="Playfair Display Black"/>
                <a:ea typeface="Playfair Display Black"/>
                <a:cs typeface="Playfair Display Black"/>
                <a:sym typeface="Playfair Display Black"/>
              </a:rPr>
              <a:t>Báo cáo thực tập tốt nghiệp</a:t>
            </a:r>
            <a:endParaRPr sz="4000">
              <a:solidFill>
                <a:schemeClr val="bg1">
                  <a:lumMod val="50000"/>
                </a:schemeClr>
              </a:solidFill>
            </a:endParaRPr>
          </a:p>
        </p:txBody>
      </p:sp>
      <p:sp>
        <p:nvSpPr>
          <p:cNvPr id="8" name="Rectangle: Rounded Corners 7">
            <a:extLst>
              <a:ext uri="{FF2B5EF4-FFF2-40B4-BE49-F238E27FC236}">
                <a16:creationId xmlns:a16="http://schemas.microsoft.com/office/drawing/2014/main" id="{041E706A-F59F-73D5-8454-70681CDFCF18}"/>
              </a:ext>
            </a:extLst>
          </p:cNvPr>
          <p:cNvSpPr/>
          <p:nvPr/>
        </p:nvSpPr>
        <p:spPr>
          <a:xfrm>
            <a:off x="1563951" y="6530185"/>
            <a:ext cx="6554469" cy="2170292"/>
          </a:xfrm>
          <a:prstGeom prst="roundRect">
            <a:avLst>
              <a:gd name="adj" fmla="val 50000"/>
            </a:avLst>
          </a:prstGeom>
          <a:noFill/>
          <a:ln>
            <a:solidFill>
              <a:srgbClr val="3536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rgbClr val="35363B"/>
                </a:solidFill>
                <a:latin typeface="Times New Roman" panose="02020603050405020304" pitchFamily="18" charset="0"/>
                <a:cs typeface="Times New Roman" panose="02020603050405020304" pitchFamily="18" charset="0"/>
              </a:rPr>
              <a:t>Trần Tuấn Phong – 89940</a:t>
            </a:r>
          </a:p>
          <a:p>
            <a:pPr algn="ctr"/>
            <a:r>
              <a:rPr lang="en-US" sz="3200">
                <a:solidFill>
                  <a:srgbClr val="35363B"/>
                </a:solidFill>
                <a:latin typeface="Times New Roman" panose="02020603050405020304" pitchFamily="18" charset="0"/>
                <a:cs typeface="Times New Roman" panose="02020603050405020304" pitchFamily="18" charset="0"/>
              </a:rPr>
              <a:t>Đinh Thị Mây – 85718</a:t>
            </a:r>
          </a:p>
          <a:p>
            <a:pPr algn="ctr"/>
            <a:r>
              <a:rPr lang="en-US" sz="3200">
                <a:solidFill>
                  <a:srgbClr val="35363B"/>
                </a:solidFill>
                <a:latin typeface="Times New Roman" panose="02020603050405020304" pitchFamily="18" charset="0"/>
                <a:cs typeface="Times New Roman" panose="02020603050405020304" pitchFamily="18" charset="0"/>
              </a:rPr>
              <a:t>Nguyễn Trịnh Tấn Phát - 86940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0"/>
                                        </p:tgtEl>
                                        <p:attrNameLst>
                                          <p:attrName>style.visibility</p:attrName>
                                        </p:attrNameLst>
                                      </p:cBhvr>
                                      <p:to>
                                        <p:strVal val="visible"/>
                                      </p:to>
                                    </p:set>
                                    <p:animEffect transition="in" filter="fade">
                                      <p:cBhvr>
                                        <p:cTn id="11" dur="500"/>
                                        <p:tgtEl>
                                          <p:spTgt spid="9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BF1C725B-6287-620B-E00A-9CBCA0031387}"/>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Phát hiện biển số với YOLO V8</a:t>
            </a:r>
            <a:endParaRPr sz="6000">
              <a:solidFill>
                <a:schemeClr val="tx1">
                  <a:lumMod val="50000"/>
                  <a:lumOff val="50000"/>
                </a:schemeClr>
              </a:solidFill>
            </a:endParaRPr>
          </a:p>
        </p:txBody>
      </p:sp>
      <p:sp>
        <p:nvSpPr>
          <p:cNvPr id="16" name="Google Shape;658;p28">
            <a:extLst>
              <a:ext uri="{FF2B5EF4-FFF2-40B4-BE49-F238E27FC236}">
                <a16:creationId xmlns:a16="http://schemas.microsoft.com/office/drawing/2014/main" id="{7212D6CA-AE2E-1D5B-5D59-220A101FE5AB}"/>
              </a:ext>
            </a:extLst>
          </p:cNvPr>
          <p:cNvSpPr txBox="1"/>
          <p:nvPr/>
        </p:nvSpPr>
        <p:spPr>
          <a:xfrm>
            <a:off x="1007115" y="3193390"/>
            <a:ext cx="7927336" cy="600164"/>
          </a:xfrm>
          <a:prstGeom prst="rect">
            <a:avLst/>
          </a:prstGeom>
          <a:noFill/>
          <a:ln>
            <a:noFill/>
          </a:ln>
        </p:spPr>
        <p:txBody>
          <a:bodyPr spcFirstLastPara="1" wrap="square" lIns="0" tIns="0" rIns="0" bIns="0" anchor="t" anchorCtr="0">
            <a:spAutoFit/>
          </a:bodyPr>
          <a:lstStyle/>
          <a:p>
            <a:pPr lvl="0" algn="just">
              <a:lnSpc>
                <a:spcPct val="130000"/>
              </a:lnSpc>
            </a:pPr>
            <a:r>
              <a:rPr lang="en-US" sz="3000">
                <a:solidFill>
                  <a:srgbClr val="0B1320"/>
                </a:solidFill>
                <a:latin typeface="Roboto"/>
                <a:ea typeface="Roboto"/>
                <a:cs typeface="Roboto"/>
                <a:sym typeface="Roboto"/>
              </a:rPr>
              <a:t>Xử lý dữ liệu thu thập:</a:t>
            </a:r>
            <a:endParaRPr lang="vi-VN" sz="3000">
              <a:solidFill>
                <a:srgbClr val="0B1320"/>
              </a:solidFill>
              <a:latin typeface="Roboto"/>
              <a:ea typeface="Roboto"/>
              <a:cs typeface="Roboto"/>
              <a:sym typeface="Roboto"/>
            </a:endParaRPr>
          </a:p>
        </p:txBody>
      </p:sp>
      <p:sp>
        <p:nvSpPr>
          <p:cNvPr id="17" name="Google Shape;658;p28">
            <a:extLst>
              <a:ext uri="{FF2B5EF4-FFF2-40B4-BE49-F238E27FC236}">
                <a16:creationId xmlns:a16="http://schemas.microsoft.com/office/drawing/2014/main" id="{AE646829-995A-EFD3-3D29-9F7987E9CD48}"/>
              </a:ext>
            </a:extLst>
          </p:cNvPr>
          <p:cNvSpPr txBox="1"/>
          <p:nvPr/>
        </p:nvSpPr>
        <p:spPr>
          <a:xfrm>
            <a:off x="1007115" y="3811210"/>
            <a:ext cx="6860536" cy="6601807"/>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Bước 1: Đưa kích thước toàn bộ ảnh về 640 x 640. Vì mô hình Yolo hoạt động tốt nhất trên tập dữ liệu có kích thước này.</a:t>
            </a:r>
          </a:p>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Bước 2: Thực hiện gán nhãn cho đối tượng biển số trong ảnh.</a:t>
            </a:r>
          </a:p>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Bước 3: Sau khi gán nhãn cho toàn bộ ảnh, ta thu được một thư mục “train” gồm ảnh và text tương ứng chứa thông tin của các đối tượng trong ảnh đó (nhãn, tọa độ của đối tượng).</a:t>
            </a:r>
          </a:p>
        </p:txBody>
      </p:sp>
      <p:pic>
        <p:nvPicPr>
          <p:cNvPr id="20" name="Picture 19" descr="A screenshot of a car&#10;&#10;Description automatically generated">
            <a:extLst>
              <a:ext uri="{FF2B5EF4-FFF2-40B4-BE49-F238E27FC236}">
                <a16:creationId xmlns:a16="http://schemas.microsoft.com/office/drawing/2014/main" id="{31420230-3B20-47C2-9D38-CF0B59D1F20C}"/>
              </a:ext>
            </a:extLst>
          </p:cNvPr>
          <p:cNvPicPr>
            <a:picLocks noChangeAspect="1"/>
          </p:cNvPicPr>
          <p:nvPr/>
        </p:nvPicPr>
        <p:blipFill>
          <a:blip r:embed="rId4"/>
          <a:stretch>
            <a:fillRect/>
          </a:stretch>
        </p:blipFill>
        <p:spPr>
          <a:xfrm>
            <a:off x="8218250" y="4129688"/>
            <a:ext cx="9100034" cy="4036341"/>
          </a:xfrm>
          <a:prstGeom prst="rect">
            <a:avLst/>
          </a:prstGeom>
        </p:spPr>
      </p:pic>
      <p:pic>
        <p:nvPicPr>
          <p:cNvPr id="21" name="Picture 20" descr="A screenshot of a computer&#10;&#10;Description automatically generated">
            <a:extLst>
              <a:ext uri="{FF2B5EF4-FFF2-40B4-BE49-F238E27FC236}">
                <a16:creationId xmlns:a16="http://schemas.microsoft.com/office/drawing/2014/main" id="{68528486-4FE8-9075-6865-DAC8BF8BEE5A}"/>
              </a:ext>
            </a:extLst>
          </p:cNvPr>
          <p:cNvPicPr>
            <a:picLocks noChangeAspect="1"/>
          </p:cNvPicPr>
          <p:nvPr/>
        </p:nvPicPr>
        <p:blipFill rotWithShape="1">
          <a:blip r:embed="rId5"/>
          <a:srcRect b="48679"/>
          <a:stretch/>
        </p:blipFill>
        <p:spPr bwMode="auto">
          <a:xfrm>
            <a:off x="9453279" y="8484826"/>
            <a:ext cx="6629975" cy="151354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15415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par>
                                <p:cTn id="14" presetID="10" presetClass="entr" presetSubtype="0" fill="hold"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658;p28">
            <a:extLst>
              <a:ext uri="{FF2B5EF4-FFF2-40B4-BE49-F238E27FC236}">
                <a16:creationId xmlns:a16="http://schemas.microsoft.com/office/drawing/2014/main" id="{7212D6CA-AE2E-1D5B-5D59-220A101FE5AB}"/>
              </a:ext>
            </a:extLst>
          </p:cNvPr>
          <p:cNvSpPr txBox="1"/>
          <p:nvPr/>
        </p:nvSpPr>
        <p:spPr>
          <a:xfrm>
            <a:off x="1007115" y="3193390"/>
            <a:ext cx="7927336" cy="600164"/>
          </a:xfrm>
          <a:prstGeom prst="rect">
            <a:avLst/>
          </a:prstGeom>
          <a:noFill/>
          <a:ln>
            <a:noFill/>
          </a:ln>
        </p:spPr>
        <p:txBody>
          <a:bodyPr spcFirstLastPara="1" wrap="square" lIns="0" tIns="0" rIns="0" bIns="0" anchor="t" anchorCtr="0">
            <a:spAutoFit/>
          </a:bodyPr>
          <a:lstStyle/>
          <a:p>
            <a:pPr lvl="0" algn="just">
              <a:lnSpc>
                <a:spcPct val="130000"/>
              </a:lnSpc>
            </a:pPr>
            <a:r>
              <a:rPr lang="en-US" sz="3000">
                <a:solidFill>
                  <a:srgbClr val="0B1320"/>
                </a:solidFill>
                <a:latin typeface="Roboto"/>
                <a:ea typeface="Roboto"/>
                <a:cs typeface="Roboto"/>
                <a:sym typeface="Roboto"/>
              </a:rPr>
              <a:t>Huấn luyện mô hình</a:t>
            </a:r>
            <a:endParaRPr lang="vi-VN" sz="3000">
              <a:solidFill>
                <a:srgbClr val="0B1320"/>
              </a:solidFill>
              <a:latin typeface="Roboto"/>
              <a:ea typeface="Roboto"/>
              <a:cs typeface="Roboto"/>
              <a:sym typeface="Roboto"/>
            </a:endParaRPr>
          </a:p>
        </p:txBody>
      </p:sp>
      <p:sp>
        <p:nvSpPr>
          <p:cNvPr id="17" name="Google Shape;658;p28">
            <a:extLst>
              <a:ext uri="{FF2B5EF4-FFF2-40B4-BE49-F238E27FC236}">
                <a16:creationId xmlns:a16="http://schemas.microsoft.com/office/drawing/2014/main" id="{AE646829-995A-EFD3-3D29-9F7987E9CD48}"/>
              </a:ext>
            </a:extLst>
          </p:cNvPr>
          <p:cNvSpPr txBox="1"/>
          <p:nvPr/>
        </p:nvSpPr>
        <p:spPr>
          <a:xfrm>
            <a:off x="1007115" y="3811210"/>
            <a:ext cx="4212585" cy="4201150"/>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Sử dụng file train đã chuẩn bị, thực hiện train mô hình YOLOv8 bằng Google Colab với số epochs = 150. Sau 150 epochs, ta thu được kết quả sau:</a:t>
            </a:r>
          </a:p>
        </p:txBody>
      </p:sp>
      <p:pic>
        <p:nvPicPr>
          <p:cNvPr id="3" name="Picture 2" descr="A graph of a number of blue lines&#10;&#10;Description automatically generated with medium confidence">
            <a:extLst>
              <a:ext uri="{FF2B5EF4-FFF2-40B4-BE49-F238E27FC236}">
                <a16:creationId xmlns:a16="http://schemas.microsoft.com/office/drawing/2014/main" id="{F8C1B894-EF2A-823F-82F4-0F875D04B5BA}"/>
              </a:ext>
            </a:extLst>
          </p:cNvPr>
          <p:cNvPicPr>
            <a:picLocks noChangeAspect="1"/>
          </p:cNvPicPr>
          <p:nvPr/>
        </p:nvPicPr>
        <p:blipFill>
          <a:blip r:embed="rId4"/>
          <a:stretch>
            <a:fillRect/>
          </a:stretch>
        </p:blipFill>
        <p:spPr>
          <a:xfrm>
            <a:off x="5594183" y="3300952"/>
            <a:ext cx="12323357" cy="5995447"/>
          </a:xfrm>
          <a:prstGeom prst="rect">
            <a:avLst/>
          </a:prstGeom>
        </p:spPr>
      </p:pic>
      <p:sp>
        <p:nvSpPr>
          <p:cNvPr id="15" name="Google Shape;364;p21">
            <a:extLst>
              <a:ext uri="{FF2B5EF4-FFF2-40B4-BE49-F238E27FC236}">
                <a16:creationId xmlns:a16="http://schemas.microsoft.com/office/drawing/2014/main" id="{A10CFA3B-59E6-F7A7-E62B-361B607DFD7E}"/>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Phát hiện biển số với YOLO V8</a:t>
            </a:r>
            <a:endParaRPr sz="6000">
              <a:solidFill>
                <a:schemeClr val="tx1">
                  <a:lumMod val="50000"/>
                  <a:lumOff val="50000"/>
                </a:schemeClr>
              </a:solidFill>
            </a:endParaRPr>
          </a:p>
        </p:txBody>
      </p:sp>
    </p:spTree>
    <p:extLst>
      <p:ext uri="{BB962C8B-B14F-4D97-AF65-F5344CB8AC3E}">
        <p14:creationId xmlns:p14="http://schemas.microsoft.com/office/powerpoint/2010/main" val="572474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D932B5DB-28A2-2BB5-54DD-1AB134DD77AB}"/>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Xử lý ảnh với OpenCV</a:t>
            </a:r>
            <a:endParaRPr sz="6000">
              <a:solidFill>
                <a:schemeClr val="tx1">
                  <a:lumMod val="50000"/>
                  <a:lumOff val="50000"/>
                </a:schemeClr>
              </a:solidFill>
            </a:endParaRPr>
          </a:p>
        </p:txBody>
      </p:sp>
      <p:grpSp>
        <p:nvGrpSpPr>
          <p:cNvPr id="18" name="Google Shape;1022;p40">
            <a:extLst>
              <a:ext uri="{FF2B5EF4-FFF2-40B4-BE49-F238E27FC236}">
                <a16:creationId xmlns:a16="http://schemas.microsoft.com/office/drawing/2014/main" id="{44113CB2-1263-3708-E75D-03189F443796}"/>
              </a:ext>
            </a:extLst>
          </p:cNvPr>
          <p:cNvGrpSpPr/>
          <p:nvPr/>
        </p:nvGrpSpPr>
        <p:grpSpPr>
          <a:xfrm>
            <a:off x="9723041" y="3320705"/>
            <a:ext cx="371556" cy="373221"/>
            <a:chOff x="1813" y="0"/>
            <a:chExt cx="809173" cy="812800"/>
          </a:xfrm>
        </p:grpSpPr>
        <p:sp>
          <p:nvSpPr>
            <p:cNvPr id="19" name="Google Shape;1023;p40">
              <a:extLst>
                <a:ext uri="{FF2B5EF4-FFF2-40B4-BE49-F238E27FC236}">
                  <a16:creationId xmlns:a16="http://schemas.microsoft.com/office/drawing/2014/main" id="{54B0920F-8A67-5530-46C2-720B32A30FED}"/>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24;p40">
              <a:extLst>
                <a:ext uri="{FF2B5EF4-FFF2-40B4-BE49-F238E27FC236}">
                  <a16:creationId xmlns:a16="http://schemas.microsoft.com/office/drawing/2014/main" id="{F4AA1D98-D71F-3FD8-00A2-EC6B381A483E}"/>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 name="Google Shape;1025;p40">
            <a:extLst>
              <a:ext uri="{FF2B5EF4-FFF2-40B4-BE49-F238E27FC236}">
                <a16:creationId xmlns:a16="http://schemas.microsoft.com/office/drawing/2014/main" id="{3EA42AD3-0C53-DD27-9FF7-DDBAC98D26DC}"/>
              </a:ext>
            </a:extLst>
          </p:cNvPr>
          <p:cNvGrpSpPr/>
          <p:nvPr/>
        </p:nvGrpSpPr>
        <p:grpSpPr>
          <a:xfrm>
            <a:off x="5290383" y="3348738"/>
            <a:ext cx="371556" cy="373221"/>
            <a:chOff x="1813" y="0"/>
            <a:chExt cx="809173" cy="812800"/>
          </a:xfrm>
        </p:grpSpPr>
        <p:sp>
          <p:nvSpPr>
            <p:cNvPr id="22" name="Google Shape;1026;p40">
              <a:extLst>
                <a:ext uri="{FF2B5EF4-FFF2-40B4-BE49-F238E27FC236}">
                  <a16:creationId xmlns:a16="http://schemas.microsoft.com/office/drawing/2014/main" id="{5C8D3741-6801-9EE3-D7E2-3D141839D00A}"/>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27;p40">
              <a:extLst>
                <a:ext uri="{FF2B5EF4-FFF2-40B4-BE49-F238E27FC236}">
                  <a16:creationId xmlns:a16="http://schemas.microsoft.com/office/drawing/2014/main" id="{C947AA29-5976-C35A-C26F-D307DF66A133}"/>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4" name="Google Shape;1029;p40">
            <a:extLst>
              <a:ext uri="{FF2B5EF4-FFF2-40B4-BE49-F238E27FC236}">
                <a16:creationId xmlns:a16="http://schemas.microsoft.com/office/drawing/2014/main" id="{DA824233-C3DA-61ED-ECB1-B16BEB240E62}"/>
              </a:ext>
            </a:extLst>
          </p:cNvPr>
          <p:cNvSpPr txBox="1"/>
          <p:nvPr/>
        </p:nvSpPr>
        <p:spPr>
          <a:xfrm>
            <a:off x="407761" y="7352000"/>
            <a:ext cx="4268356"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a:solidFill>
                  <a:srgbClr val="0B1320"/>
                </a:solidFill>
                <a:latin typeface="Roboto"/>
                <a:ea typeface="Roboto"/>
                <a:cs typeface="Roboto"/>
                <a:sym typeface="Roboto"/>
              </a:rPr>
              <a:t>Tính toán hộp giới hạn</a:t>
            </a:r>
            <a:endParaRPr/>
          </a:p>
        </p:txBody>
      </p:sp>
      <p:sp>
        <p:nvSpPr>
          <p:cNvPr id="25" name="Google Shape;1030;p40">
            <a:extLst>
              <a:ext uri="{FF2B5EF4-FFF2-40B4-BE49-F238E27FC236}">
                <a16:creationId xmlns:a16="http://schemas.microsoft.com/office/drawing/2014/main" id="{3A7906C0-5964-284B-8187-317C31AEFE7B}"/>
              </a:ext>
            </a:extLst>
          </p:cNvPr>
          <p:cNvSpPr txBox="1"/>
          <p:nvPr/>
        </p:nvSpPr>
        <p:spPr>
          <a:xfrm>
            <a:off x="407761" y="8155529"/>
            <a:ext cx="4268356" cy="2067489"/>
          </a:xfrm>
          <a:prstGeom prst="rect">
            <a:avLst/>
          </a:prstGeom>
          <a:noFill/>
          <a:ln>
            <a:noFill/>
          </a:ln>
        </p:spPr>
        <p:txBody>
          <a:bodyPr spcFirstLastPara="1" wrap="square" lIns="0" tIns="0" rIns="0" bIns="0" anchor="t" anchorCtr="0">
            <a:spAutoFit/>
          </a:bodyPr>
          <a:lstStyle/>
          <a:p>
            <a:pPr lvl="0" algn="just">
              <a:lnSpc>
                <a:spcPct val="140016"/>
              </a:lnSpc>
            </a:pPr>
            <a:r>
              <a:rPr lang="vi-VN" sz="2399">
                <a:solidFill>
                  <a:srgbClr val="0B1320"/>
                </a:solidFill>
                <a:latin typeface="Roboto"/>
                <a:ea typeface="Roboto"/>
                <a:cs typeface="Roboto"/>
                <a:sym typeface="Roboto"/>
              </a:rPr>
              <a:t>Áp dụng hàm boundingRect để </a:t>
            </a:r>
            <a:r>
              <a:rPr lang="en-US" sz="2399">
                <a:solidFill>
                  <a:srgbClr val="0B1320"/>
                </a:solidFill>
                <a:latin typeface="Roboto"/>
                <a:ea typeface="Roboto"/>
                <a:cs typeface="Roboto"/>
                <a:sym typeface="Roboto"/>
              </a:rPr>
              <a:t>tính toán </a:t>
            </a:r>
            <a:r>
              <a:rPr lang="vi-VN" sz="2399">
                <a:solidFill>
                  <a:srgbClr val="0B1320"/>
                </a:solidFill>
                <a:latin typeface="Roboto"/>
                <a:ea typeface="Roboto"/>
                <a:cs typeface="Roboto"/>
                <a:sym typeface="Roboto"/>
              </a:rPr>
              <a:t>các bouding box bao quanh các contours vừa tìm được ở bước 3.</a:t>
            </a:r>
            <a:endParaRPr/>
          </a:p>
        </p:txBody>
      </p:sp>
      <p:sp>
        <p:nvSpPr>
          <p:cNvPr id="26" name="Google Shape;1031;p40">
            <a:extLst>
              <a:ext uri="{FF2B5EF4-FFF2-40B4-BE49-F238E27FC236}">
                <a16:creationId xmlns:a16="http://schemas.microsoft.com/office/drawing/2014/main" id="{B40F9037-CFBC-816B-A16A-E7F086AD6006}"/>
              </a:ext>
            </a:extLst>
          </p:cNvPr>
          <p:cNvSpPr txBox="1"/>
          <p:nvPr/>
        </p:nvSpPr>
        <p:spPr>
          <a:xfrm>
            <a:off x="5779079" y="7384194"/>
            <a:ext cx="3364925"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a:solidFill>
                  <a:srgbClr val="0B1320"/>
                </a:solidFill>
                <a:latin typeface="Roboto"/>
                <a:ea typeface="Roboto"/>
                <a:cs typeface="Roboto"/>
                <a:sym typeface="Roboto"/>
              </a:rPr>
              <a:t>Lọc ký tự</a:t>
            </a:r>
            <a:endParaRPr/>
          </a:p>
        </p:txBody>
      </p:sp>
      <p:sp>
        <p:nvSpPr>
          <p:cNvPr id="27" name="Google Shape;1032;p40">
            <a:extLst>
              <a:ext uri="{FF2B5EF4-FFF2-40B4-BE49-F238E27FC236}">
                <a16:creationId xmlns:a16="http://schemas.microsoft.com/office/drawing/2014/main" id="{AF58DF36-1AB4-BCFB-165C-8F62F6ADACC2}"/>
              </a:ext>
            </a:extLst>
          </p:cNvPr>
          <p:cNvSpPr txBox="1"/>
          <p:nvPr/>
        </p:nvSpPr>
        <p:spPr>
          <a:xfrm>
            <a:off x="10248904" y="7352000"/>
            <a:ext cx="3364925"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a:solidFill>
                  <a:srgbClr val="0B1320"/>
                </a:solidFill>
                <a:latin typeface="Roboto"/>
                <a:ea typeface="Roboto"/>
                <a:cs typeface="Roboto"/>
                <a:sym typeface="Roboto"/>
              </a:rPr>
              <a:t>Sắp xếp chuỗi</a:t>
            </a:r>
            <a:endParaRPr/>
          </a:p>
        </p:txBody>
      </p:sp>
      <p:sp>
        <p:nvSpPr>
          <p:cNvPr id="28" name="Google Shape;1033;p40">
            <a:extLst>
              <a:ext uri="{FF2B5EF4-FFF2-40B4-BE49-F238E27FC236}">
                <a16:creationId xmlns:a16="http://schemas.microsoft.com/office/drawing/2014/main" id="{417E88A9-5D75-D915-4D3B-16945EAF256F}"/>
              </a:ext>
            </a:extLst>
          </p:cNvPr>
          <p:cNvSpPr txBox="1"/>
          <p:nvPr/>
        </p:nvSpPr>
        <p:spPr>
          <a:xfrm>
            <a:off x="5779079" y="8187723"/>
            <a:ext cx="3364925" cy="1550617"/>
          </a:xfrm>
          <a:prstGeom prst="rect">
            <a:avLst/>
          </a:prstGeom>
          <a:noFill/>
          <a:ln>
            <a:noFill/>
          </a:ln>
        </p:spPr>
        <p:txBody>
          <a:bodyPr spcFirstLastPara="1" wrap="square" lIns="0" tIns="0" rIns="0" bIns="0" anchor="t" anchorCtr="0">
            <a:spAutoFit/>
          </a:bodyPr>
          <a:lstStyle/>
          <a:p>
            <a:pPr lvl="0" algn="just">
              <a:lnSpc>
                <a:spcPct val="140016"/>
              </a:lnSpc>
            </a:pPr>
            <a:r>
              <a:rPr lang="en-US" sz="2399">
                <a:solidFill>
                  <a:srgbClr val="0B1320"/>
                </a:solidFill>
                <a:latin typeface="Roboto"/>
                <a:ea typeface="Roboto"/>
                <a:cs typeface="Roboto"/>
                <a:sym typeface="Roboto"/>
              </a:rPr>
              <a:t>Giữ lại những vùng có kích thước bounding box phù hợp.</a:t>
            </a:r>
            <a:endParaRPr/>
          </a:p>
        </p:txBody>
      </p:sp>
      <p:sp>
        <p:nvSpPr>
          <p:cNvPr id="29" name="Google Shape;1034;p40">
            <a:extLst>
              <a:ext uri="{FF2B5EF4-FFF2-40B4-BE49-F238E27FC236}">
                <a16:creationId xmlns:a16="http://schemas.microsoft.com/office/drawing/2014/main" id="{DFFAB7B7-AA66-71B1-15E3-108A1AA06802}"/>
              </a:ext>
            </a:extLst>
          </p:cNvPr>
          <p:cNvSpPr txBox="1"/>
          <p:nvPr/>
        </p:nvSpPr>
        <p:spPr>
          <a:xfrm>
            <a:off x="10248904" y="8155529"/>
            <a:ext cx="3907625" cy="2067489"/>
          </a:xfrm>
          <a:prstGeom prst="rect">
            <a:avLst/>
          </a:prstGeom>
          <a:noFill/>
          <a:ln>
            <a:noFill/>
          </a:ln>
        </p:spPr>
        <p:txBody>
          <a:bodyPr spcFirstLastPara="1" wrap="square" lIns="0" tIns="0" rIns="0" bIns="0" anchor="t" anchorCtr="0">
            <a:spAutoFit/>
          </a:bodyPr>
          <a:lstStyle/>
          <a:p>
            <a:pPr lvl="0" algn="just">
              <a:lnSpc>
                <a:spcPct val="140016"/>
              </a:lnSpc>
            </a:pPr>
            <a:r>
              <a:rPr lang="en-US" sz="2399">
                <a:solidFill>
                  <a:srgbClr val="0B1320"/>
                </a:solidFill>
                <a:latin typeface="Roboto"/>
                <a:ea typeface="Roboto"/>
                <a:cs typeface="Roboto"/>
                <a:sym typeface="Roboto"/>
              </a:rPr>
              <a:t>Sắp xếp các bouding box thành 2 dòng, từ trái qua phải dựa trên giá trị tọa độ x và y của các bouding box.</a:t>
            </a:r>
            <a:endParaRPr/>
          </a:p>
        </p:txBody>
      </p:sp>
      <p:sp>
        <p:nvSpPr>
          <p:cNvPr id="30" name="Google Shape;1035;p40">
            <a:extLst>
              <a:ext uri="{FF2B5EF4-FFF2-40B4-BE49-F238E27FC236}">
                <a16:creationId xmlns:a16="http://schemas.microsoft.com/office/drawing/2014/main" id="{F3632940-D957-9437-2924-5E5983ADE2F7}"/>
              </a:ext>
            </a:extLst>
          </p:cNvPr>
          <p:cNvSpPr txBox="1"/>
          <p:nvPr/>
        </p:nvSpPr>
        <p:spPr>
          <a:xfrm>
            <a:off x="13613825" y="4095181"/>
            <a:ext cx="3364925"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a:solidFill>
                  <a:srgbClr val="0B1320"/>
                </a:solidFill>
                <a:latin typeface="Roboto"/>
                <a:ea typeface="Roboto"/>
                <a:cs typeface="Roboto"/>
                <a:sym typeface="Roboto"/>
              </a:rPr>
              <a:t>Tìm đường viền</a:t>
            </a:r>
            <a:endParaRPr/>
          </a:p>
        </p:txBody>
      </p:sp>
      <p:sp>
        <p:nvSpPr>
          <p:cNvPr id="31" name="Google Shape;1036;p40">
            <a:extLst>
              <a:ext uri="{FF2B5EF4-FFF2-40B4-BE49-F238E27FC236}">
                <a16:creationId xmlns:a16="http://schemas.microsoft.com/office/drawing/2014/main" id="{41C3B217-3D56-3A77-FDE7-97397E606CE7}"/>
              </a:ext>
            </a:extLst>
          </p:cNvPr>
          <p:cNvSpPr txBox="1"/>
          <p:nvPr/>
        </p:nvSpPr>
        <p:spPr>
          <a:xfrm>
            <a:off x="13613825" y="4960398"/>
            <a:ext cx="4487139" cy="2067489"/>
          </a:xfrm>
          <a:prstGeom prst="rect">
            <a:avLst/>
          </a:prstGeom>
          <a:noFill/>
          <a:ln>
            <a:noFill/>
          </a:ln>
        </p:spPr>
        <p:txBody>
          <a:bodyPr spcFirstLastPara="1" wrap="square" lIns="0" tIns="0" rIns="0" bIns="0" anchor="t" anchorCtr="0">
            <a:spAutoFit/>
          </a:bodyPr>
          <a:lstStyle/>
          <a:p>
            <a:pPr lvl="0" algn="just">
              <a:lnSpc>
                <a:spcPct val="140016"/>
              </a:lnSpc>
            </a:pPr>
            <a:r>
              <a:rPr lang="vi-VN" sz="2399">
                <a:solidFill>
                  <a:srgbClr val="0B1320"/>
                </a:solidFill>
                <a:latin typeface="Roboto"/>
                <a:ea typeface="Roboto"/>
                <a:cs typeface="Roboto"/>
                <a:sym typeface="Roboto"/>
              </a:rPr>
              <a:t>Áp dụng hàm findContours để tạo các đường viền bao quanh các ký tự (bao gồm cả các nhiễu như dấu “.”, dấu “-“).</a:t>
            </a:r>
            <a:endParaRPr/>
          </a:p>
        </p:txBody>
      </p:sp>
      <p:sp>
        <p:nvSpPr>
          <p:cNvPr id="32" name="Google Shape;1037;p40">
            <a:extLst>
              <a:ext uri="{FF2B5EF4-FFF2-40B4-BE49-F238E27FC236}">
                <a16:creationId xmlns:a16="http://schemas.microsoft.com/office/drawing/2014/main" id="{7397EC59-0692-1249-A75A-F9A1FFCB254E}"/>
              </a:ext>
            </a:extLst>
          </p:cNvPr>
          <p:cNvSpPr txBox="1"/>
          <p:nvPr/>
        </p:nvSpPr>
        <p:spPr>
          <a:xfrm>
            <a:off x="9382301" y="4126232"/>
            <a:ext cx="3364925"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a:solidFill>
                  <a:srgbClr val="0B1320"/>
                </a:solidFill>
                <a:latin typeface="Roboto"/>
                <a:ea typeface="Roboto"/>
                <a:cs typeface="Roboto"/>
                <a:sym typeface="Roboto"/>
              </a:rPr>
              <a:t>Phân ngưỡng</a:t>
            </a:r>
            <a:endParaRPr/>
          </a:p>
        </p:txBody>
      </p:sp>
      <p:sp>
        <p:nvSpPr>
          <p:cNvPr id="33" name="Google Shape;1038;p40">
            <a:extLst>
              <a:ext uri="{FF2B5EF4-FFF2-40B4-BE49-F238E27FC236}">
                <a16:creationId xmlns:a16="http://schemas.microsoft.com/office/drawing/2014/main" id="{339B3A8C-2E2D-2F67-2394-ED9DDDA7CF50}"/>
              </a:ext>
            </a:extLst>
          </p:cNvPr>
          <p:cNvSpPr txBox="1"/>
          <p:nvPr/>
        </p:nvSpPr>
        <p:spPr>
          <a:xfrm>
            <a:off x="4434404" y="4126232"/>
            <a:ext cx="4061016"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a:solidFill>
                  <a:srgbClr val="0B1320"/>
                </a:solidFill>
                <a:latin typeface="Roboto"/>
                <a:ea typeface="Roboto"/>
                <a:cs typeface="Roboto"/>
                <a:sym typeface="Roboto"/>
              </a:rPr>
              <a:t>Cẳt, tách vùng biển số</a:t>
            </a:r>
            <a:endParaRPr/>
          </a:p>
        </p:txBody>
      </p:sp>
      <p:sp>
        <p:nvSpPr>
          <p:cNvPr id="34" name="Google Shape;1039;p40">
            <a:extLst>
              <a:ext uri="{FF2B5EF4-FFF2-40B4-BE49-F238E27FC236}">
                <a16:creationId xmlns:a16="http://schemas.microsoft.com/office/drawing/2014/main" id="{5A029200-0C9E-3580-5F3F-B3F39FF6CB4C}"/>
              </a:ext>
            </a:extLst>
          </p:cNvPr>
          <p:cNvSpPr txBox="1"/>
          <p:nvPr/>
        </p:nvSpPr>
        <p:spPr>
          <a:xfrm>
            <a:off x="9382301" y="4929761"/>
            <a:ext cx="3364925" cy="1033745"/>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399" b="0" i="0" u="none" strike="noStrike" cap="none">
                <a:solidFill>
                  <a:srgbClr val="0B1320"/>
                </a:solidFill>
                <a:latin typeface="Roboto"/>
                <a:ea typeface="Roboto"/>
                <a:cs typeface="Roboto"/>
                <a:sym typeface="Roboto"/>
              </a:rPr>
              <a:t>Thực hiện phân ngưỡng trên ảnh vừa tách.</a:t>
            </a:r>
            <a:endParaRPr/>
          </a:p>
        </p:txBody>
      </p:sp>
      <p:sp>
        <p:nvSpPr>
          <p:cNvPr id="35" name="Google Shape;1040;p40">
            <a:extLst>
              <a:ext uri="{FF2B5EF4-FFF2-40B4-BE49-F238E27FC236}">
                <a16:creationId xmlns:a16="http://schemas.microsoft.com/office/drawing/2014/main" id="{DCB9CE03-37BF-303A-BB74-896496CB16AC}"/>
              </a:ext>
            </a:extLst>
          </p:cNvPr>
          <p:cNvSpPr txBox="1"/>
          <p:nvPr/>
        </p:nvSpPr>
        <p:spPr>
          <a:xfrm>
            <a:off x="4434404" y="4929761"/>
            <a:ext cx="3364925" cy="1550617"/>
          </a:xfrm>
          <a:prstGeom prst="rect">
            <a:avLst/>
          </a:prstGeom>
          <a:noFill/>
          <a:ln>
            <a:noFill/>
          </a:ln>
        </p:spPr>
        <p:txBody>
          <a:bodyPr spcFirstLastPara="1" wrap="square" lIns="0" tIns="0" rIns="0" bIns="0" anchor="t" anchorCtr="0">
            <a:spAutoFit/>
          </a:bodyPr>
          <a:lstStyle/>
          <a:p>
            <a:pPr marL="0" marR="0" lvl="0" indent="0" algn="just" rtl="0">
              <a:lnSpc>
                <a:spcPct val="140016"/>
              </a:lnSpc>
              <a:spcBef>
                <a:spcPts val="0"/>
              </a:spcBef>
              <a:spcAft>
                <a:spcPts val="0"/>
              </a:spcAft>
              <a:buNone/>
            </a:pPr>
            <a:r>
              <a:rPr lang="en-US" sz="2399" b="0" i="0" u="none" strike="noStrike" cap="none">
                <a:solidFill>
                  <a:srgbClr val="0B1320"/>
                </a:solidFill>
                <a:latin typeface="Roboto"/>
                <a:ea typeface="Roboto"/>
                <a:cs typeface="Roboto"/>
                <a:sym typeface="Roboto"/>
              </a:rPr>
              <a:t>Sử dụng mô hình YOLO để lấy được tọa độ của biển số xe trong ảnh.</a:t>
            </a:r>
            <a:endParaRPr/>
          </a:p>
        </p:txBody>
      </p:sp>
      <p:cxnSp>
        <p:nvCxnSpPr>
          <p:cNvPr id="36" name="Google Shape;1041;p40">
            <a:extLst>
              <a:ext uri="{FF2B5EF4-FFF2-40B4-BE49-F238E27FC236}">
                <a16:creationId xmlns:a16="http://schemas.microsoft.com/office/drawing/2014/main" id="{FC924E50-BC13-BA0B-6988-5816703FE2E8}"/>
              </a:ext>
            </a:extLst>
          </p:cNvPr>
          <p:cNvCxnSpPr/>
          <p:nvPr/>
        </p:nvCxnSpPr>
        <p:spPr>
          <a:xfrm rot="-15209">
            <a:off x="10095494" y="3488266"/>
            <a:ext cx="4061054" cy="0"/>
          </a:xfrm>
          <a:prstGeom prst="straightConnector1">
            <a:avLst/>
          </a:prstGeom>
          <a:noFill/>
          <a:ln w="38100" cap="flat" cmpd="sng">
            <a:solidFill>
              <a:srgbClr val="000000"/>
            </a:solidFill>
            <a:prstDash val="solid"/>
            <a:round/>
            <a:headEnd type="none" w="sm" len="sm"/>
            <a:tailEnd type="none" w="sm" len="sm"/>
          </a:ln>
        </p:spPr>
      </p:cxnSp>
      <p:cxnSp>
        <p:nvCxnSpPr>
          <p:cNvPr id="37" name="Google Shape;1042;p40">
            <a:extLst>
              <a:ext uri="{FF2B5EF4-FFF2-40B4-BE49-F238E27FC236}">
                <a16:creationId xmlns:a16="http://schemas.microsoft.com/office/drawing/2014/main" id="{F269B296-8A54-9E08-8278-A747982DA8CE}"/>
              </a:ext>
            </a:extLst>
          </p:cNvPr>
          <p:cNvCxnSpPr/>
          <p:nvPr/>
        </p:nvCxnSpPr>
        <p:spPr>
          <a:xfrm rot="-15209">
            <a:off x="5662836" y="3516299"/>
            <a:ext cx="4061054" cy="0"/>
          </a:xfrm>
          <a:prstGeom prst="straightConnector1">
            <a:avLst/>
          </a:prstGeom>
          <a:noFill/>
          <a:ln w="38100" cap="flat" cmpd="sng">
            <a:solidFill>
              <a:srgbClr val="000000"/>
            </a:solidFill>
            <a:prstDash val="solid"/>
            <a:round/>
            <a:headEnd type="none" w="sm" len="sm"/>
            <a:tailEnd type="none" w="sm" len="sm"/>
          </a:ln>
        </p:spPr>
      </p:cxnSp>
      <p:cxnSp>
        <p:nvCxnSpPr>
          <p:cNvPr id="38" name="Google Shape;1043;p40">
            <a:extLst>
              <a:ext uri="{FF2B5EF4-FFF2-40B4-BE49-F238E27FC236}">
                <a16:creationId xmlns:a16="http://schemas.microsoft.com/office/drawing/2014/main" id="{720E0628-1E4A-E16E-6B97-C327791F4120}"/>
              </a:ext>
            </a:extLst>
          </p:cNvPr>
          <p:cNvCxnSpPr/>
          <p:nvPr/>
        </p:nvCxnSpPr>
        <p:spPr>
          <a:xfrm rot="24429">
            <a:off x="14529782" y="3474912"/>
            <a:ext cx="3758266" cy="0"/>
          </a:xfrm>
          <a:prstGeom prst="straightConnector1">
            <a:avLst/>
          </a:prstGeom>
          <a:noFill/>
          <a:ln w="38100" cap="flat" cmpd="sng">
            <a:solidFill>
              <a:srgbClr val="000000"/>
            </a:solidFill>
            <a:prstDash val="solid"/>
            <a:round/>
            <a:headEnd type="none" w="sm" len="sm"/>
            <a:tailEnd type="none" w="sm" len="sm"/>
          </a:ln>
        </p:spPr>
      </p:cxnSp>
      <p:grpSp>
        <p:nvGrpSpPr>
          <p:cNvPr id="39" name="Google Shape;1044;p40">
            <a:extLst>
              <a:ext uri="{FF2B5EF4-FFF2-40B4-BE49-F238E27FC236}">
                <a16:creationId xmlns:a16="http://schemas.microsoft.com/office/drawing/2014/main" id="{F8540155-0BFF-77AA-8B9C-F2CE2DB0A352}"/>
              </a:ext>
            </a:extLst>
          </p:cNvPr>
          <p:cNvGrpSpPr/>
          <p:nvPr/>
        </p:nvGrpSpPr>
        <p:grpSpPr>
          <a:xfrm>
            <a:off x="14157444" y="3292672"/>
            <a:ext cx="371556" cy="373221"/>
            <a:chOff x="1813" y="0"/>
            <a:chExt cx="809173" cy="812800"/>
          </a:xfrm>
        </p:grpSpPr>
        <p:sp>
          <p:nvSpPr>
            <p:cNvPr id="40" name="Google Shape;1045;p40">
              <a:extLst>
                <a:ext uri="{FF2B5EF4-FFF2-40B4-BE49-F238E27FC236}">
                  <a16:creationId xmlns:a16="http://schemas.microsoft.com/office/drawing/2014/main" id="{5C0553A0-3660-3778-1CB7-401DA52DCD7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46;p40">
              <a:extLst>
                <a:ext uri="{FF2B5EF4-FFF2-40B4-BE49-F238E27FC236}">
                  <a16:creationId xmlns:a16="http://schemas.microsoft.com/office/drawing/2014/main" id="{8F7653DE-478B-E424-8405-AB77392742EC}"/>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2" name="Google Shape;1047;p40">
            <a:extLst>
              <a:ext uri="{FF2B5EF4-FFF2-40B4-BE49-F238E27FC236}">
                <a16:creationId xmlns:a16="http://schemas.microsoft.com/office/drawing/2014/main" id="{F22A1EDD-6883-C650-902C-8D7E0CB2C44F}"/>
              </a:ext>
            </a:extLst>
          </p:cNvPr>
          <p:cNvGrpSpPr/>
          <p:nvPr/>
        </p:nvGrpSpPr>
        <p:grpSpPr>
          <a:xfrm>
            <a:off x="8193542" y="6790453"/>
            <a:ext cx="371556" cy="373221"/>
            <a:chOff x="1813" y="0"/>
            <a:chExt cx="809173" cy="812800"/>
          </a:xfrm>
        </p:grpSpPr>
        <p:sp>
          <p:nvSpPr>
            <p:cNvPr id="43" name="Google Shape;1048;p40">
              <a:extLst>
                <a:ext uri="{FF2B5EF4-FFF2-40B4-BE49-F238E27FC236}">
                  <a16:creationId xmlns:a16="http://schemas.microsoft.com/office/drawing/2014/main" id="{433E1BC9-DF58-94DB-5BED-50B69028F7C8}"/>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49;p40">
              <a:extLst>
                <a:ext uri="{FF2B5EF4-FFF2-40B4-BE49-F238E27FC236}">
                  <a16:creationId xmlns:a16="http://schemas.microsoft.com/office/drawing/2014/main" id="{F2CD82EE-EB0B-B023-BCF0-5CE0822224FE}"/>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45" name="Google Shape;1050;p40">
            <a:extLst>
              <a:ext uri="{FF2B5EF4-FFF2-40B4-BE49-F238E27FC236}">
                <a16:creationId xmlns:a16="http://schemas.microsoft.com/office/drawing/2014/main" id="{3B0ED147-A9E5-AEDF-81D8-F88567F2A50E}"/>
              </a:ext>
            </a:extLst>
          </p:cNvPr>
          <p:cNvCxnSpPr/>
          <p:nvPr/>
        </p:nvCxnSpPr>
        <p:spPr>
          <a:xfrm rot="-15209">
            <a:off x="68" y="6958014"/>
            <a:ext cx="4061054" cy="0"/>
          </a:xfrm>
          <a:prstGeom prst="straightConnector1">
            <a:avLst/>
          </a:prstGeom>
          <a:noFill/>
          <a:ln w="38100" cap="flat" cmpd="sng">
            <a:solidFill>
              <a:srgbClr val="000000"/>
            </a:solidFill>
            <a:prstDash val="solid"/>
            <a:round/>
            <a:headEnd type="none" w="sm" len="sm"/>
            <a:tailEnd type="none" w="sm" len="sm"/>
          </a:ln>
        </p:spPr>
      </p:cxnSp>
      <p:cxnSp>
        <p:nvCxnSpPr>
          <p:cNvPr id="46" name="Google Shape;1051;p40">
            <a:extLst>
              <a:ext uri="{FF2B5EF4-FFF2-40B4-BE49-F238E27FC236}">
                <a16:creationId xmlns:a16="http://schemas.microsoft.com/office/drawing/2014/main" id="{1EAA6CF9-0761-1871-4A64-6FAC33E01FEB}"/>
              </a:ext>
            </a:extLst>
          </p:cNvPr>
          <p:cNvCxnSpPr/>
          <p:nvPr/>
        </p:nvCxnSpPr>
        <p:spPr>
          <a:xfrm rot="24429">
            <a:off x="4434356" y="6944660"/>
            <a:ext cx="3758266" cy="0"/>
          </a:xfrm>
          <a:prstGeom prst="straightConnector1">
            <a:avLst/>
          </a:prstGeom>
          <a:noFill/>
          <a:ln w="38100" cap="flat" cmpd="sng">
            <a:solidFill>
              <a:srgbClr val="000000"/>
            </a:solidFill>
            <a:prstDash val="solid"/>
            <a:round/>
            <a:headEnd type="none" w="sm" len="sm"/>
            <a:tailEnd type="none" w="sm" len="sm"/>
          </a:ln>
        </p:spPr>
      </p:cxnSp>
      <p:grpSp>
        <p:nvGrpSpPr>
          <p:cNvPr id="47" name="Google Shape;1052;p40">
            <a:extLst>
              <a:ext uri="{FF2B5EF4-FFF2-40B4-BE49-F238E27FC236}">
                <a16:creationId xmlns:a16="http://schemas.microsoft.com/office/drawing/2014/main" id="{9C497B77-8338-615F-86B3-5DF6EFBF9DE6}"/>
              </a:ext>
            </a:extLst>
          </p:cNvPr>
          <p:cNvGrpSpPr/>
          <p:nvPr/>
        </p:nvGrpSpPr>
        <p:grpSpPr>
          <a:xfrm>
            <a:off x="4062019" y="6762420"/>
            <a:ext cx="371556" cy="373221"/>
            <a:chOff x="1813" y="0"/>
            <a:chExt cx="809173" cy="812800"/>
          </a:xfrm>
        </p:grpSpPr>
        <p:sp>
          <p:nvSpPr>
            <p:cNvPr id="48" name="Google Shape;1053;p40">
              <a:extLst>
                <a:ext uri="{FF2B5EF4-FFF2-40B4-BE49-F238E27FC236}">
                  <a16:creationId xmlns:a16="http://schemas.microsoft.com/office/drawing/2014/main" id="{BA09F437-F27E-487A-F86D-9C873D5BE1DA}"/>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54;p40">
              <a:extLst>
                <a:ext uri="{FF2B5EF4-FFF2-40B4-BE49-F238E27FC236}">
                  <a16:creationId xmlns:a16="http://schemas.microsoft.com/office/drawing/2014/main" id="{E0DCD173-865A-A090-4526-D75C49D7EC30}"/>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50" name="Google Shape;1055;p40">
            <a:extLst>
              <a:ext uri="{FF2B5EF4-FFF2-40B4-BE49-F238E27FC236}">
                <a16:creationId xmlns:a16="http://schemas.microsoft.com/office/drawing/2014/main" id="{81D479F0-98AA-3547-2C27-11AC0A7BFECE}"/>
              </a:ext>
            </a:extLst>
          </p:cNvPr>
          <p:cNvCxnSpPr/>
          <p:nvPr/>
        </p:nvCxnSpPr>
        <p:spPr>
          <a:xfrm rot="24429">
            <a:off x="8564430" y="6977063"/>
            <a:ext cx="3758266" cy="0"/>
          </a:xfrm>
          <a:prstGeom prst="straightConnector1">
            <a:avLst/>
          </a:prstGeom>
          <a:noFill/>
          <a:ln w="38100" cap="flat" cmpd="sng">
            <a:solidFill>
              <a:srgbClr val="000000"/>
            </a:solidFill>
            <a:prstDash val="solid"/>
            <a:round/>
            <a:headEnd type="none" w="sm" len="sm"/>
            <a:tailEnd type="none" w="sm" len="sm"/>
          </a:ln>
        </p:spPr>
      </p:cxnSp>
      <p:grpSp>
        <p:nvGrpSpPr>
          <p:cNvPr id="51" name="Google Shape;1056;p40">
            <a:extLst>
              <a:ext uri="{FF2B5EF4-FFF2-40B4-BE49-F238E27FC236}">
                <a16:creationId xmlns:a16="http://schemas.microsoft.com/office/drawing/2014/main" id="{008D4D13-4DE9-EBAF-652D-A6DF3BA53A14}"/>
              </a:ext>
            </a:extLst>
          </p:cNvPr>
          <p:cNvGrpSpPr/>
          <p:nvPr/>
        </p:nvGrpSpPr>
        <p:grpSpPr>
          <a:xfrm>
            <a:off x="12126857" y="6818486"/>
            <a:ext cx="371556" cy="373221"/>
            <a:chOff x="1813" y="0"/>
            <a:chExt cx="809173" cy="812800"/>
          </a:xfrm>
        </p:grpSpPr>
        <p:sp>
          <p:nvSpPr>
            <p:cNvPr id="52" name="Google Shape;1057;p40">
              <a:extLst>
                <a:ext uri="{FF2B5EF4-FFF2-40B4-BE49-F238E27FC236}">
                  <a16:creationId xmlns:a16="http://schemas.microsoft.com/office/drawing/2014/main" id="{F118D68C-8383-E604-E5B2-7115DAD00FF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58;p40">
              <a:extLst>
                <a:ext uri="{FF2B5EF4-FFF2-40B4-BE49-F238E27FC236}">
                  <a16:creationId xmlns:a16="http://schemas.microsoft.com/office/drawing/2014/main" id="{72B5FC54-44A9-52D8-A847-70B461900619}"/>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111486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500"/>
                                        <p:tgtEl>
                                          <p:spTgt spid="3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500"/>
                                        <p:tgtEl>
                                          <p:spTgt spid="3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10" presetClass="entr" presetSubtype="0" fill="hold" nodeType="with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par>
                                <p:cTn id="29" presetID="10" presetClass="entr" presetSubtype="0" fill="hold" nodeType="with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fade">
                                      <p:cBhvr>
                                        <p:cTn id="31" dur="500"/>
                                        <p:tgtEl>
                                          <p:spTgt spid="3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par>
                                <p:cTn id="37" presetID="10" presetClass="entr" presetSubtype="0"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500"/>
                                        <p:tgtEl>
                                          <p:spTgt spid="26"/>
                                        </p:tgtEl>
                                      </p:cBhvr>
                                    </p:animEffect>
                                  </p:childTnLst>
                                </p:cTn>
                              </p:par>
                              <p:par>
                                <p:cTn id="45" presetID="10" presetClass="entr" presetSubtype="0" fill="hold" nodeType="with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500"/>
                                        <p:tgtEl>
                                          <p:spTgt spid="2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500"/>
                                        <p:tgtEl>
                                          <p:spTgt spid="27"/>
                                        </p:tgtEl>
                                      </p:cBhvr>
                                    </p:animEffect>
                                  </p:childTnLst>
                                </p:cTn>
                              </p:par>
                              <p:par>
                                <p:cTn id="53" presetID="10" presetClass="entr" presetSubtype="0" fill="hold" nodeType="with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fade">
                                      <p:cBhvr>
                                        <p:cTn id="5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D932B5DB-28A2-2BB5-54DD-1AB134DD77AB}"/>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Xử lý ảnh với OpenCV</a:t>
            </a:r>
            <a:endParaRPr sz="6000">
              <a:solidFill>
                <a:schemeClr val="tx1">
                  <a:lumMod val="50000"/>
                  <a:lumOff val="50000"/>
                </a:schemeClr>
              </a:solidFill>
            </a:endParaRPr>
          </a:p>
        </p:txBody>
      </p:sp>
      <p:pic>
        <p:nvPicPr>
          <p:cNvPr id="3" name="Picture 2" descr="A person on a motorcycle&#10;&#10;Description automatically generated">
            <a:extLst>
              <a:ext uri="{FF2B5EF4-FFF2-40B4-BE49-F238E27FC236}">
                <a16:creationId xmlns:a16="http://schemas.microsoft.com/office/drawing/2014/main" id="{E8BA7600-843B-90A6-74FA-FD250FA1EFF0}"/>
              </a:ext>
            </a:extLst>
          </p:cNvPr>
          <p:cNvPicPr>
            <a:picLocks noChangeAspect="1"/>
          </p:cNvPicPr>
          <p:nvPr/>
        </p:nvPicPr>
        <p:blipFill>
          <a:blip r:embed="rId4"/>
          <a:stretch>
            <a:fillRect/>
          </a:stretch>
        </p:blipFill>
        <p:spPr>
          <a:xfrm>
            <a:off x="1275802" y="4395869"/>
            <a:ext cx="6184872" cy="4367761"/>
          </a:xfrm>
          <a:prstGeom prst="rect">
            <a:avLst/>
          </a:prstGeom>
        </p:spPr>
      </p:pic>
      <p:pic>
        <p:nvPicPr>
          <p:cNvPr id="15" name="Picture 14">
            <a:extLst>
              <a:ext uri="{FF2B5EF4-FFF2-40B4-BE49-F238E27FC236}">
                <a16:creationId xmlns:a16="http://schemas.microsoft.com/office/drawing/2014/main" id="{BC8B2F50-D5CD-49D8-B47B-1632E8ED4CEF}"/>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684327" y="4395870"/>
            <a:ext cx="8195005" cy="4367760"/>
          </a:xfrm>
          <a:prstGeom prst="rect">
            <a:avLst/>
          </a:prstGeom>
          <a:noFill/>
          <a:ln>
            <a:noFill/>
          </a:ln>
        </p:spPr>
      </p:pic>
      <p:sp>
        <p:nvSpPr>
          <p:cNvPr id="16" name="Google Shape;658;p28">
            <a:extLst>
              <a:ext uri="{FF2B5EF4-FFF2-40B4-BE49-F238E27FC236}">
                <a16:creationId xmlns:a16="http://schemas.microsoft.com/office/drawing/2014/main" id="{D9A3AEDA-9A68-10A5-0AD1-CCBB41EFC624}"/>
              </a:ext>
            </a:extLst>
          </p:cNvPr>
          <p:cNvSpPr txBox="1"/>
          <p:nvPr/>
        </p:nvSpPr>
        <p:spPr>
          <a:xfrm>
            <a:off x="1007115" y="3193390"/>
            <a:ext cx="7927336" cy="600164"/>
          </a:xfrm>
          <a:prstGeom prst="rect">
            <a:avLst/>
          </a:prstGeom>
          <a:noFill/>
          <a:ln>
            <a:noFill/>
          </a:ln>
        </p:spPr>
        <p:txBody>
          <a:bodyPr spcFirstLastPara="1" wrap="square" lIns="0" tIns="0" rIns="0" bIns="0" anchor="t" anchorCtr="0">
            <a:spAutoFit/>
          </a:bodyPr>
          <a:lstStyle/>
          <a:p>
            <a:pPr lvl="0" algn="just">
              <a:lnSpc>
                <a:spcPct val="130000"/>
              </a:lnSpc>
            </a:pPr>
            <a:r>
              <a:rPr lang="en-US" sz="3000">
                <a:solidFill>
                  <a:srgbClr val="0B1320"/>
                </a:solidFill>
                <a:latin typeface="Roboto"/>
                <a:ea typeface="Roboto"/>
                <a:cs typeface="Roboto"/>
                <a:sym typeface="Roboto"/>
              </a:rPr>
              <a:t>Kết quả</a:t>
            </a:r>
            <a:endParaRPr lang="vi-VN" sz="3000">
              <a:solidFill>
                <a:srgbClr val="0B1320"/>
              </a:solidFill>
              <a:latin typeface="Roboto"/>
              <a:ea typeface="Roboto"/>
              <a:cs typeface="Roboto"/>
              <a:sym typeface="Roboto"/>
            </a:endParaRPr>
          </a:p>
        </p:txBody>
      </p:sp>
      <p:sp>
        <p:nvSpPr>
          <p:cNvPr id="17" name="Arrow: Right 16">
            <a:extLst>
              <a:ext uri="{FF2B5EF4-FFF2-40B4-BE49-F238E27FC236}">
                <a16:creationId xmlns:a16="http://schemas.microsoft.com/office/drawing/2014/main" id="{A62DAB53-DA2F-C278-B23C-855FEAEC658E}"/>
              </a:ext>
            </a:extLst>
          </p:cNvPr>
          <p:cNvSpPr/>
          <p:nvPr/>
        </p:nvSpPr>
        <p:spPr>
          <a:xfrm>
            <a:off x="7820647" y="5848557"/>
            <a:ext cx="1566053" cy="1208661"/>
          </a:xfrm>
          <a:prstGeom prst="rightArrow">
            <a:avLst/>
          </a:prstGeom>
          <a:solidFill>
            <a:schemeClr val="bg1">
              <a:lumMod val="75000"/>
            </a:schemeClr>
          </a:solidFill>
          <a:ln w="38100">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2178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22" presetClass="entr" presetSubtype="8" fill="hold" grpId="0" nodeType="afterEffect">
                                  <p:stCondLst>
                                    <p:cond delay="500"/>
                                  </p:stCondLst>
                                  <p:childTnLst>
                                    <p:set>
                                      <p:cBhvr>
                                        <p:cTn id="14" dur="1" fill="hold">
                                          <p:stCondLst>
                                            <p:cond delay="0"/>
                                          </p:stCondLst>
                                        </p:cTn>
                                        <p:tgtEl>
                                          <p:spTgt spid="17"/>
                                        </p:tgtEl>
                                        <p:attrNameLst>
                                          <p:attrName>style.visibility</p:attrName>
                                        </p:attrNameLst>
                                      </p:cBhvr>
                                      <p:to>
                                        <p:strVal val="visible"/>
                                      </p:to>
                                    </p:set>
                                    <p:animEffect transition="in" filter="wipe(left)">
                                      <p:cBhvr>
                                        <p:cTn id="15" dur="500"/>
                                        <p:tgtEl>
                                          <p:spTgt spid="17"/>
                                        </p:tgtEl>
                                      </p:cBhvr>
                                    </p:animEffect>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D932B5DB-28A2-2BB5-54DD-1AB134DD77AB}"/>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Nhận dạng ký tự với model CNN</a:t>
            </a:r>
            <a:endParaRPr sz="6000">
              <a:solidFill>
                <a:schemeClr val="tx1">
                  <a:lumMod val="50000"/>
                  <a:lumOff val="50000"/>
                </a:schemeClr>
              </a:solidFill>
            </a:endParaRPr>
          </a:p>
        </p:txBody>
      </p:sp>
      <p:pic>
        <p:nvPicPr>
          <p:cNvPr id="3" name="Picture 2" descr="A screenshot of a computer&#10;&#10;Description automatically generated">
            <a:extLst>
              <a:ext uri="{FF2B5EF4-FFF2-40B4-BE49-F238E27FC236}">
                <a16:creationId xmlns:a16="http://schemas.microsoft.com/office/drawing/2014/main" id="{FCEB3AD0-4A36-D880-8C16-3F250EAFAD15}"/>
              </a:ext>
            </a:extLst>
          </p:cNvPr>
          <p:cNvPicPr>
            <a:picLocks noChangeAspect="1"/>
          </p:cNvPicPr>
          <p:nvPr/>
        </p:nvPicPr>
        <p:blipFill>
          <a:blip r:embed="rId4"/>
          <a:stretch>
            <a:fillRect/>
          </a:stretch>
        </p:blipFill>
        <p:spPr>
          <a:xfrm>
            <a:off x="6457198" y="3403523"/>
            <a:ext cx="8525204" cy="468056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13AE4B31-B4F1-A9C3-DDEE-70D5E63D30C6}"/>
              </a:ext>
            </a:extLst>
          </p:cNvPr>
          <p:cNvPicPr>
            <a:picLocks noChangeAspect="1"/>
          </p:cNvPicPr>
          <p:nvPr/>
        </p:nvPicPr>
        <p:blipFill>
          <a:blip r:embed="rId5"/>
          <a:stretch>
            <a:fillRect/>
          </a:stretch>
        </p:blipFill>
        <p:spPr>
          <a:xfrm>
            <a:off x="9316729" y="5268152"/>
            <a:ext cx="8525204" cy="4618337"/>
          </a:xfrm>
          <a:prstGeom prst="rect">
            <a:avLst/>
          </a:prstGeom>
          <a:effectLst>
            <a:outerShdw blurRad="50800" dist="38100" dir="13500000" algn="br" rotWithShape="0">
              <a:prstClr val="black">
                <a:alpha val="40000"/>
              </a:prstClr>
            </a:outerShdw>
          </a:effectLst>
        </p:spPr>
      </p:pic>
      <p:sp>
        <p:nvSpPr>
          <p:cNvPr id="17" name="Google Shape;658;p28">
            <a:extLst>
              <a:ext uri="{FF2B5EF4-FFF2-40B4-BE49-F238E27FC236}">
                <a16:creationId xmlns:a16="http://schemas.microsoft.com/office/drawing/2014/main" id="{54497A0D-E10B-CBE9-1007-A758AC9CE2F2}"/>
              </a:ext>
            </a:extLst>
          </p:cNvPr>
          <p:cNvSpPr txBox="1"/>
          <p:nvPr/>
        </p:nvSpPr>
        <p:spPr>
          <a:xfrm>
            <a:off x="1007115" y="3193390"/>
            <a:ext cx="4687103" cy="3000821"/>
          </a:xfrm>
          <a:prstGeom prst="rect">
            <a:avLst/>
          </a:prstGeom>
          <a:noFill/>
          <a:ln>
            <a:noFill/>
          </a:ln>
        </p:spPr>
        <p:txBody>
          <a:bodyPr spcFirstLastPara="1" wrap="square" lIns="0" tIns="0" rIns="0" bIns="0" anchor="t" anchorCtr="0">
            <a:spAutoFit/>
          </a:bodyPr>
          <a:lstStyle/>
          <a:p>
            <a:pPr lvl="0" algn="just">
              <a:lnSpc>
                <a:spcPct val="130000"/>
              </a:lnSpc>
            </a:pPr>
            <a:r>
              <a:rPr lang="vi-VN" sz="3000">
                <a:solidFill>
                  <a:srgbClr val="0B1320"/>
                </a:solidFill>
                <a:latin typeface="Roboto"/>
                <a:ea typeface="Roboto"/>
                <a:cs typeface="Roboto"/>
                <a:sym typeface="Roboto"/>
              </a:rPr>
              <a:t>Tập dữ liệu huấn luyện là 1 thư mục gồm 30 thư mục con, mỗi thư mục con chứa ảnh của 1 ký tự cần nhận diện.</a:t>
            </a:r>
          </a:p>
        </p:txBody>
      </p:sp>
    </p:spTree>
    <p:extLst>
      <p:ext uri="{BB962C8B-B14F-4D97-AF65-F5344CB8AC3E}">
        <p14:creationId xmlns:p14="http://schemas.microsoft.com/office/powerpoint/2010/main" val="2477320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D932B5DB-28A2-2BB5-54DD-1AB134DD77AB}"/>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Nhận dạng ký tự với model CNN</a:t>
            </a:r>
            <a:endParaRPr sz="6000">
              <a:solidFill>
                <a:schemeClr val="tx1">
                  <a:lumMod val="50000"/>
                  <a:lumOff val="50000"/>
                </a:schemeClr>
              </a:solidFill>
            </a:endParaRPr>
          </a:p>
        </p:txBody>
      </p:sp>
      <p:sp>
        <p:nvSpPr>
          <p:cNvPr id="17" name="Google Shape;658;p28">
            <a:extLst>
              <a:ext uri="{FF2B5EF4-FFF2-40B4-BE49-F238E27FC236}">
                <a16:creationId xmlns:a16="http://schemas.microsoft.com/office/drawing/2014/main" id="{54497A0D-E10B-CBE9-1007-A758AC9CE2F2}"/>
              </a:ext>
            </a:extLst>
          </p:cNvPr>
          <p:cNvSpPr txBox="1"/>
          <p:nvPr/>
        </p:nvSpPr>
        <p:spPr>
          <a:xfrm>
            <a:off x="1007115" y="3193390"/>
            <a:ext cx="4687103" cy="600164"/>
          </a:xfrm>
          <a:prstGeom prst="rect">
            <a:avLst/>
          </a:prstGeom>
          <a:noFill/>
          <a:ln>
            <a:noFill/>
          </a:ln>
        </p:spPr>
        <p:txBody>
          <a:bodyPr spcFirstLastPara="1" wrap="square" lIns="0" tIns="0" rIns="0" bIns="0" anchor="t" anchorCtr="0">
            <a:spAutoFit/>
          </a:bodyPr>
          <a:lstStyle/>
          <a:p>
            <a:pPr lvl="0" algn="just">
              <a:lnSpc>
                <a:spcPct val="130000"/>
              </a:lnSpc>
            </a:pPr>
            <a:r>
              <a:rPr lang="en-US" sz="3000">
                <a:solidFill>
                  <a:srgbClr val="0B1320"/>
                </a:solidFill>
                <a:latin typeface="Roboto"/>
                <a:ea typeface="Roboto"/>
                <a:cs typeface="Roboto"/>
                <a:sym typeface="Roboto"/>
              </a:rPr>
              <a:t>Mô hình CNN</a:t>
            </a:r>
            <a:endParaRPr lang="vi-VN" sz="3000">
              <a:solidFill>
                <a:srgbClr val="0B1320"/>
              </a:solidFill>
              <a:latin typeface="Roboto"/>
              <a:ea typeface="Roboto"/>
              <a:cs typeface="Roboto"/>
              <a:sym typeface="Roboto"/>
            </a:endParaRPr>
          </a:p>
        </p:txBody>
      </p:sp>
      <p:pic>
        <p:nvPicPr>
          <p:cNvPr id="16" name="Picture 15" descr="A screen shot of a computer code&#10;&#10;Description automatically generated">
            <a:extLst>
              <a:ext uri="{FF2B5EF4-FFF2-40B4-BE49-F238E27FC236}">
                <a16:creationId xmlns:a16="http://schemas.microsoft.com/office/drawing/2014/main" id="{05D469E2-365A-22CE-4EB1-1F2A6A9D5E9D}"/>
              </a:ext>
            </a:extLst>
          </p:cNvPr>
          <p:cNvPicPr>
            <a:picLocks noChangeAspect="1"/>
          </p:cNvPicPr>
          <p:nvPr/>
        </p:nvPicPr>
        <p:blipFill>
          <a:blip r:embed="rId4"/>
          <a:stretch>
            <a:fillRect/>
          </a:stretch>
        </p:blipFill>
        <p:spPr>
          <a:xfrm>
            <a:off x="2894710" y="3869469"/>
            <a:ext cx="12498580" cy="5612197"/>
          </a:xfrm>
          <a:prstGeom prst="rect">
            <a:avLst/>
          </a:prstGeom>
        </p:spPr>
      </p:pic>
    </p:spTree>
    <p:extLst>
      <p:ext uri="{BB962C8B-B14F-4D97-AF65-F5344CB8AC3E}">
        <p14:creationId xmlns:p14="http://schemas.microsoft.com/office/powerpoint/2010/main" val="2211609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D932B5DB-28A2-2BB5-54DD-1AB134DD77AB}"/>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Nhận dạng ký tự với model CNN</a:t>
            </a:r>
            <a:endParaRPr sz="6000">
              <a:solidFill>
                <a:schemeClr val="tx1">
                  <a:lumMod val="50000"/>
                  <a:lumOff val="50000"/>
                </a:schemeClr>
              </a:solidFill>
            </a:endParaRPr>
          </a:p>
        </p:txBody>
      </p:sp>
      <p:sp>
        <p:nvSpPr>
          <p:cNvPr id="17" name="Google Shape;658;p28">
            <a:extLst>
              <a:ext uri="{FF2B5EF4-FFF2-40B4-BE49-F238E27FC236}">
                <a16:creationId xmlns:a16="http://schemas.microsoft.com/office/drawing/2014/main" id="{54497A0D-E10B-CBE9-1007-A758AC9CE2F2}"/>
              </a:ext>
            </a:extLst>
          </p:cNvPr>
          <p:cNvSpPr txBox="1"/>
          <p:nvPr/>
        </p:nvSpPr>
        <p:spPr>
          <a:xfrm>
            <a:off x="1007115" y="3193390"/>
            <a:ext cx="4687103" cy="600164"/>
          </a:xfrm>
          <a:prstGeom prst="rect">
            <a:avLst/>
          </a:prstGeom>
          <a:noFill/>
          <a:ln>
            <a:noFill/>
          </a:ln>
        </p:spPr>
        <p:txBody>
          <a:bodyPr spcFirstLastPara="1" wrap="square" lIns="0" tIns="0" rIns="0" bIns="0" anchor="t" anchorCtr="0">
            <a:spAutoFit/>
          </a:bodyPr>
          <a:lstStyle/>
          <a:p>
            <a:pPr lvl="0" algn="just">
              <a:lnSpc>
                <a:spcPct val="130000"/>
              </a:lnSpc>
            </a:pPr>
            <a:r>
              <a:rPr lang="en-US" sz="3000">
                <a:solidFill>
                  <a:srgbClr val="0B1320"/>
                </a:solidFill>
                <a:latin typeface="Roboto"/>
                <a:ea typeface="Roboto"/>
                <a:cs typeface="Roboto"/>
                <a:sym typeface="Roboto"/>
              </a:rPr>
              <a:t>Xử lý dữ liệu</a:t>
            </a:r>
            <a:endParaRPr lang="vi-VN" sz="3000">
              <a:solidFill>
                <a:srgbClr val="0B1320"/>
              </a:solidFill>
              <a:latin typeface="Roboto"/>
              <a:ea typeface="Roboto"/>
              <a:cs typeface="Roboto"/>
              <a:sym typeface="Roboto"/>
            </a:endParaRPr>
          </a:p>
        </p:txBody>
      </p:sp>
      <p:sp>
        <p:nvSpPr>
          <p:cNvPr id="3" name="Google Shape;658;p28">
            <a:extLst>
              <a:ext uri="{FF2B5EF4-FFF2-40B4-BE49-F238E27FC236}">
                <a16:creationId xmlns:a16="http://schemas.microsoft.com/office/drawing/2014/main" id="{6583420E-7CAA-94F1-E77E-D4396F98D4CA}"/>
              </a:ext>
            </a:extLst>
          </p:cNvPr>
          <p:cNvSpPr txBox="1"/>
          <p:nvPr/>
        </p:nvSpPr>
        <p:spPr>
          <a:xfrm>
            <a:off x="1007115" y="3793554"/>
            <a:ext cx="12016157" cy="1800493"/>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Bước 1: Tải thư mục chứa ảnh huấn luyện.</a:t>
            </a:r>
          </a:p>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Bước 2: Thay đổi kích thước toàn bộ ảnh thành (227,227).</a:t>
            </a:r>
          </a:p>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Bước 3: Chia hình ảnh thành các tập khác nhau với nhãn tương ứng.</a:t>
            </a:r>
          </a:p>
        </p:txBody>
      </p:sp>
      <p:sp>
        <p:nvSpPr>
          <p:cNvPr id="15" name="Google Shape;658;p28">
            <a:extLst>
              <a:ext uri="{FF2B5EF4-FFF2-40B4-BE49-F238E27FC236}">
                <a16:creationId xmlns:a16="http://schemas.microsoft.com/office/drawing/2014/main" id="{30BBD405-B1E2-ED23-4021-783365C36A43}"/>
              </a:ext>
            </a:extLst>
          </p:cNvPr>
          <p:cNvSpPr txBox="1"/>
          <p:nvPr/>
        </p:nvSpPr>
        <p:spPr>
          <a:xfrm>
            <a:off x="1007114" y="5903772"/>
            <a:ext cx="15904347" cy="600164"/>
          </a:xfrm>
          <a:prstGeom prst="rect">
            <a:avLst/>
          </a:prstGeom>
          <a:noFill/>
          <a:ln>
            <a:noFill/>
          </a:ln>
        </p:spPr>
        <p:txBody>
          <a:bodyPr spcFirstLastPara="1" wrap="square" lIns="0" tIns="0" rIns="0" bIns="0" anchor="t" anchorCtr="0">
            <a:spAutoFit/>
          </a:bodyPr>
          <a:lstStyle/>
          <a:p>
            <a:pPr lvl="0" algn="just">
              <a:lnSpc>
                <a:spcPct val="130000"/>
              </a:lnSpc>
            </a:pPr>
            <a:r>
              <a:rPr lang="en-US" sz="3000">
                <a:solidFill>
                  <a:srgbClr val="0B1320"/>
                </a:solidFill>
                <a:latin typeface="Roboto"/>
                <a:ea typeface="Roboto"/>
                <a:cs typeface="Roboto"/>
                <a:sym typeface="Roboto"/>
              </a:rPr>
              <a:t>Huấn luyện: </a:t>
            </a:r>
            <a:r>
              <a:rPr lang="vi-VN" sz="3000">
                <a:solidFill>
                  <a:srgbClr val="0B1320"/>
                </a:solidFill>
                <a:latin typeface="Roboto"/>
                <a:ea typeface="Roboto"/>
                <a:cs typeface="Roboto"/>
                <a:sym typeface="Roboto"/>
              </a:rPr>
              <a:t>Thưc hiện train mô hình với 40 epochs. Sau 40 epochs, ta thu được kết quả sau:</a:t>
            </a:r>
            <a:r>
              <a:rPr lang="en-US" sz="3000">
                <a:solidFill>
                  <a:srgbClr val="0B1320"/>
                </a:solidFill>
                <a:latin typeface="Roboto"/>
                <a:ea typeface="Roboto"/>
                <a:cs typeface="Roboto"/>
                <a:sym typeface="Roboto"/>
              </a:rPr>
              <a:t> </a:t>
            </a:r>
            <a:endParaRPr lang="vi-VN" sz="3000">
              <a:solidFill>
                <a:srgbClr val="0B1320"/>
              </a:solidFill>
              <a:latin typeface="Roboto"/>
              <a:ea typeface="Roboto"/>
              <a:cs typeface="Roboto"/>
              <a:sym typeface="Roboto"/>
            </a:endParaRPr>
          </a:p>
        </p:txBody>
      </p:sp>
      <p:pic>
        <p:nvPicPr>
          <p:cNvPr id="18" name="Picture 17" descr="A screenshot of a computer&#10;&#10;Description automatically generated">
            <a:extLst>
              <a:ext uri="{FF2B5EF4-FFF2-40B4-BE49-F238E27FC236}">
                <a16:creationId xmlns:a16="http://schemas.microsoft.com/office/drawing/2014/main" id="{8A226D5B-5AEB-5A75-EE20-5C5ECDE920E2}"/>
              </a:ext>
            </a:extLst>
          </p:cNvPr>
          <p:cNvPicPr>
            <a:picLocks noChangeAspect="1"/>
          </p:cNvPicPr>
          <p:nvPr/>
        </p:nvPicPr>
        <p:blipFill rotWithShape="1">
          <a:blip r:embed="rId4"/>
          <a:srcRect t="58684"/>
          <a:stretch/>
        </p:blipFill>
        <p:spPr bwMode="auto">
          <a:xfrm>
            <a:off x="1929574" y="6629794"/>
            <a:ext cx="14059426" cy="35392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82264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 grpId="0"/>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BF1C725B-6287-620B-E00A-9CBCA0031387}"/>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Kết quả đạt được</a:t>
            </a:r>
            <a:endParaRPr sz="6000">
              <a:solidFill>
                <a:schemeClr val="tx1">
                  <a:lumMod val="50000"/>
                  <a:lumOff val="50000"/>
                </a:schemeClr>
              </a:solidFill>
            </a:endParaRPr>
          </a:p>
        </p:txBody>
      </p:sp>
      <p:pic>
        <p:nvPicPr>
          <p:cNvPr id="19" name="Picture 18">
            <a:extLst>
              <a:ext uri="{FF2B5EF4-FFF2-40B4-BE49-F238E27FC236}">
                <a16:creationId xmlns:a16="http://schemas.microsoft.com/office/drawing/2014/main" id="{E06D47F0-C6F1-7E66-C9CC-8D39DBC229C8}"/>
              </a:ext>
            </a:extLst>
          </p:cNvPr>
          <p:cNvPicPr>
            <a:picLocks noChangeAspect="1"/>
          </p:cNvPicPr>
          <p:nvPr/>
        </p:nvPicPr>
        <p:blipFill>
          <a:blip r:embed="rId4"/>
          <a:stretch>
            <a:fillRect/>
          </a:stretch>
        </p:blipFill>
        <p:spPr>
          <a:xfrm>
            <a:off x="1097519" y="3429390"/>
            <a:ext cx="16092961" cy="5336086"/>
          </a:xfrm>
          <a:prstGeom prst="rect">
            <a:avLst/>
          </a:prstGeom>
        </p:spPr>
      </p:pic>
      <p:sp>
        <p:nvSpPr>
          <p:cNvPr id="21" name="Google Shape;658;p28">
            <a:extLst>
              <a:ext uri="{FF2B5EF4-FFF2-40B4-BE49-F238E27FC236}">
                <a16:creationId xmlns:a16="http://schemas.microsoft.com/office/drawing/2014/main" id="{7F3808F2-212A-F76C-F6F2-CAFC14FD0A59}"/>
              </a:ext>
            </a:extLst>
          </p:cNvPr>
          <p:cNvSpPr txBox="1"/>
          <p:nvPr/>
        </p:nvSpPr>
        <p:spPr>
          <a:xfrm>
            <a:off x="1191825" y="8926074"/>
            <a:ext cx="15904347" cy="600164"/>
          </a:xfrm>
          <a:prstGeom prst="rect">
            <a:avLst/>
          </a:prstGeom>
          <a:noFill/>
          <a:ln>
            <a:noFill/>
          </a:ln>
        </p:spPr>
        <p:txBody>
          <a:bodyPr spcFirstLastPara="1" wrap="square" lIns="0" tIns="0" rIns="0" bIns="0" anchor="t" anchorCtr="0">
            <a:spAutoFit/>
          </a:bodyPr>
          <a:lstStyle/>
          <a:p>
            <a:pPr lvl="0" algn="ctr">
              <a:lnSpc>
                <a:spcPct val="130000"/>
              </a:lnSpc>
            </a:pPr>
            <a:r>
              <a:rPr lang="en-US" sz="3000">
                <a:solidFill>
                  <a:srgbClr val="0B1320"/>
                </a:solidFill>
                <a:latin typeface="Roboto"/>
                <a:ea typeface="Roboto"/>
                <a:cs typeface="Roboto"/>
                <a:sym typeface="Roboto"/>
              </a:rPr>
              <a:t>Sau khi áp dụng mô hình trên 100 ảnh xe máy và 100 ảnh ô tô</a:t>
            </a:r>
            <a:endParaRPr lang="vi-VN"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3567166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323"/>
        <p:cNvGrpSpPr/>
        <p:nvPr/>
      </p:nvGrpSpPr>
      <p:grpSpPr>
        <a:xfrm>
          <a:off x="0" y="0"/>
          <a:ext cx="0" cy="0"/>
          <a:chOff x="0" y="0"/>
          <a:chExt cx="0" cy="0"/>
        </a:xfrm>
      </p:grpSpPr>
      <p:grpSp>
        <p:nvGrpSpPr>
          <p:cNvPr id="324" name="Google Shape;324;p20"/>
          <p:cNvGrpSpPr/>
          <p:nvPr/>
        </p:nvGrpSpPr>
        <p:grpSpPr>
          <a:xfrm>
            <a:off x="1028700" y="884039"/>
            <a:ext cx="16230600" cy="8374261"/>
            <a:chOff x="0" y="-38100"/>
            <a:chExt cx="4274726" cy="2205567"/>
          </a:xfrm>
        </p:grpSpPr>
        <p:sp>
          <p:nvSpPr>
            <p:cNvPr id="325" name="Google Shape;325;p20"/>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0"/>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27" name="Google Shape;327;p20"/>
          <p:cNvSpPr txBox="1"/>
          <p:nvPr/>
        </p:nvSpPr>
        <p:spPr>
          <a:xfrm>
            <a:off x="1340293" y="762000"/>
            <a:ext cx="2669833" cy="2985176"/>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US" sz="13856" b="0" i="0" u="none" strike="noStrike" cap="none">
                <a:solidFill>
                  <a:srgbClr val="F3F6FA"/>
                </a:solidFill>
                <a:latin typeface="Playfair Display Black"/>
                <a:ea typeface="Playfair Display Black"/>
                <a:cs typeface="Playfair Display Black"/>
                <a:sym typeface="Playfair Display Black"/>
              </a:rPr>
              <a:t>03.</a:t>
            </a:r>
            <a:endParaRPr/>
          </a:p>
        </p:txBody>
      </p:sp>
      <p:sp>
        <p:nvSpPr>
          <p:cNvPr id="328" name="Google Shape;328;p20"/>
          <p:cNvSpPr txBox="1"/>
          <p:nvPr/>
        </p:nvSpPr>
        <p:spPr>
          <a:xfrm>
            <a:off x="5654660" y="5526530"/>
            <a:ext cx="11402696" cy="3841052"/>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10400" b="0" i="0" u="none" strike="noStrike" cap="none">
                <a:solidFill>
                  <a:srgbClr val="F3F6FA"/>
                </a:solidFill>
                <a:latin typeface="Playfair Display Black"/>
                <a:ea typeface="Playfair Display Black"/>
                <a:cs typeface="Playfair Display Black"/>
                <a:sym typeface="Playfair Display Black"/>
              </a:rPr>
              <a:t>Hệ thống nhúng kết hợp IOT</a:t>
            </a:r>
            <a:endParaRPr/>
          </a:p>
        </p:txBody>
      </p:sp>
      <p:grpSp>
        <p:nvGrpSpPr>
          <p:cNvPr id="329" name="Google Shape;329;p20"/>
          <p:cNvGrpSpPr/>
          <p:nvPr/>
        </p:nvGrpSpPr>
        <p:grpSpPr>
          <a:xfrm>
            <a:off x="-3233490" y="5979520"/>
            <a:ext cx="6999655" cy="8614961"/>
            <a:chOff x="0" y="0"/>
            <a:chExt cx="9332874" cy="11486614"/>
          </a:xfrm>
        </p:grpSpPr>
        <p:grpSp>
          <p:nvGrpSpPr>
            <p:cNvPr id="330" name="Google Shape;330;p20"/>
            <p:cNvGrpSpPr/>
            <p:nvPr/>
          </p:nvGrpSpPr>
          <p:grpSpPr>
            <a:xfrm>
              <a:off x="0" y="0"/>
              <a:ext cx="9332874" cy="11486614"/>
              <a:chOff x="0" y="0"/>
              <a:chExt cx="660400" cy="812800"/>
            </a:xfrm>
          </p:grpSpPr>
          <p:sp>
            <p:nvSpPr>
              <p:cNvPr id="331" name="Google Shape;331;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3" name="Google Shape;333;p20"/>
            <p:cNvGrpSpPr/>
            <p:nvPr/>
          </p:nvGrpSpPr>
          <p:grpSpPr>
            <a:xfrm>
              <a:off x="545238" y="671062"/>
              <a:ext cx="8242398" cy="10144490"/>
              <a:chOff x="0" y="0"/>
              <a:chExt cx="660400" cy="812800"/>
            </a:xfrm>
          </p:grpSpPr>
          <p:sp>
            <p:nvSpPr>
              <p:cNvPr id="334" name="Google Shape;334;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6" name="Google Shape;336;p20"/>
            <p:cNvGrpSpPr/>
            <p:nvPr/>
          </p:nvGrpSpPr>
          <p:grpSpPr>
            <a:xfrm>
              <a:off x="1083502" y="1333541"/>
              <a:ext cx="7165870" cy="8819533"/>
              <a:chOff x="0" y="0"/>
              <a:chExt cx="660400" cy="812800"/>
            </a:xfrm>
          </p:grpSpPr>
          <p:sp>
            <p:nvSpPr>
              <p:cNvPr id="337" name="Google Shape;337;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339" name="Google Shape;339;p20"/>
          <p:cNvGrpSpPr/>
          <p:nvPr/>
        </p:nvGrpSpPr>
        <p:grpSpPr>
          <a:xfrm rot="10800000">
            <a:off x="13557529" y="-3278780"/>
            <a:ext cx="6999655" cy="8614961"/>
            <a:chOff x="0" y="0"/>
            <a:chExt cx="9332874" cy="11486614"/>
          </a:xfrm>
        </p:grpSpPr>
        <p:grpSp>
          <p:nvGrpSpPr>
            <p:cNvPr id="340" name="Google Shape;340;p20"/>
            <p:cNvGrpSpPr/>
            <p:nvPr/>
          </p:nvGrpSpPr>
          <p:grpSpPr>
            <a:xfrm>
              <a:off x="0" y="0"/>
              <a:ext cx="9332874" cy="11486614"/>
              <a:chOff x="0" y="0"/>
              <a:chExt cx="660400" cy="812800"/>
            </a:xfrm>
          </p:grpSpPr>
          <p:sp>
            <p:nvSpPr>
              <p:cNvPr id="341" name="Google Shape;341;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3" name="Google Shape;343;p20"/>
            <p:cNvGrpSpPr/>
            <p:nvPr/>
          </p:nvGrpSpPr>
          <p:grpSpPr>
            <a:xfrm>
              <a:off x="545238" y="671062"/>
              <a:ext cx="8242398" cy="10144490"/>
              <a:chOff x="0" y="0"/>
              <a:chExt cx="660400" cy="812800"/>
            </a:xfrm>
          </p:grpSpPr>
          <p:sp>
            <p:nvSpPr>
              <p:cNvPr id="344" name="Google Shape;344;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6" name="Google Shape;346;p20"/>
            <p:cNvGrpSpPr/>
            <p:nvPr/>
          </p:nvGrpSpPr>
          <p:grpSpPr>
            <a:xfrm>
              <a:off x="1083502" y="1333541"/>
              <a:ext cx="7165870" cy="8819533"/>
              <a:chOff x="0" y="0"/>
              <a:chExt cx="660400" cy="812800"/>
            </a:xfrm>
          </p:grpSpPr>
          <p:sp>
            <p:nvSpPr>
              <p:cNvPr id="347" name="Google Shape;347;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cxnSp>
        <p:nvCxnSpPr>
          <p:cNvPr id="349" name="Google Shape;349;p20"/>
          <p:cNvCxnSpPr/>
          <p:nvPr/>
        </p:nvCxnSpPr>
        <p:spPr>
          <a:xfrm>
            <a:off x="4638177" y="2245984"/>
            <a:ext cx="9799801" cy="0"/>
          </a:xfrm>
          <a:prstGeom prst="straightConnector1">
            <a:avLst/>
          </a:prstGeom>
          <a:noFill/>
          <a:ln w="38100" cap="flat" cmpd="sng">
            <a:solidFill>
              <a:srgbClr val="F3F6FA"/>
            </a:solidFill>
            <a:prstDash val="solid"/>
            <a:round/>
            <a:headEnd type="none" w="sm" len="sm"/>
            <a:tailEnd type="none" w="sm" len="sm"/>
          </a:ln>
        </p:spPr>
      </p:cxnSp>
      <p:grpSp>
        <p:nvGrpSpPr>
          <p:cNvPr id="350" name="Google Shape;350;p20"/>
          <p:cNvGrpSpPr/>
          <p:nvPr/>
        </p:nvGrpSpPr>
        <p:grpSpPr>
          <a:xfrm>
            <a:off x="15226010" y="2079760"/>
            <a:ext cx="406823" cy="408647"/>
            <a:chOff x="1813" y="0"/>
            <a:chExt cx="809173" cy="812800"/>
          </a:xfrm>
        </p:grpSpPr>
        <p:sp>
          <p:nvSpPr>
            <p:cNvPr id="351" name="Google Shape;351;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3" name="Google Shape;353;p20"/>
          <p:cNvGrpSpPr/>
          <p:nvPr/>
        </p:nvGrpSpPr>
        <p:grpSpPr>
          <a:xfrm>
            <a:off x="15789684" y="2079760"/>
            <a:ext cx="406823" cy="408647"/>
            <a:chOff x="1813" y="0"/>
            <a:chExt cx="809173" cy="812800"/>
          </a:xfrm>
        </p:grpSpPr>
        <p:sp>
          <p:nvSpPr>
            <p:cNvPr id="354" name="Google Shape;354;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6" name="Google Shape;356;p20"/>
          <p:cNvGrpSpPr/>
          <p:nvPr/>
        </p:nvGrpSpPr>
        <p:grpSpPr>
          <a:xfrm>
            <a:off x="16350731" y="2079760"/>
            <a:ext cx="406823" cy="408647"/>
            <a:chOff x="1813" y="0"/>
            <a:chExt cx="809173" cy="812800"/>
          </a:xfrm>
        </p:grpSpPr>
        <p:sp>
          <p:nvSpPr>
            <p:cNvPr id="357" name="Google Shape;357;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1387292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Giới thiệu các thiết bị</a:t>
            </a:r>
            <a:endParaRPr sz="6000">
              <a:solidFill>
                <a:schemeClr val="tx1">
                  <a:lumMod val="50000"/>
                  <a:lumOff val="50000"/>
                </a:schemeClr>
              </a:solidFill>
            </a:endParaRPr>
          </a:p>
        </p:txBody>
      </p:sp>
      <p:pic>
        <p:nvPicPr>
          <p:cNvPr id="5" name="Picture 4" descr="Ý nghĩa các chân và cổng kết nối trong Arduino Uno | Cộng đồng Ô tô Bách  Khoa Phú Thọ">
            <a:extLst>
              <a:ext uri="{FF2B5EF4-FFF2-40B4-BE49-F238E27FC236}">
                <a16:creationId xmlns:a16="http://schemas.microsoft.com/office/drawing/2014/main" id="{1AD16789-903D-D25C-3521-B54565506C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17539" y="2110208"/>
            <a:ext cx="8063346" cy="7753056"/>
          </a:xfrm>
          <a:prstGeom prst="rect">
            <a:avLst/>
          </a:prstGeom>
          <a:noFill/>
          <a:ln>
            <a:noFill/>
          </a:ln>
        </p:spPr>
      </p:pic>
      <p:sp>
        <p:nvSpPr>
          <p:cNvPr id="9" name="Google Shape;658;p28">
            <a:extLst>
              <a:ext uri="{FF2B5EF4-FFF2-40B4-BE49-F238E27FC236}">
                <a16:creationId xmlns:a16="http://schemas.microsoft.com/office/drawing/2014/main" id="{2943BA5D-767F-2306-DDC1-71DD218758C5}"/>
              </a:ext>
            </a:extLst>
          </p:cNvPr>
          <p:cNvSpPr txBox="1"/>
          <p:nvPr/>
        </p:nvSpPr>
        <p:spPr>
          <a:xfrm>
            <a:off x="1007115" y="3193390"/>
            <a:ext cx="7409521" cy="800219"/>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Arduino Uno R3</a:t>
            </a:r>
          </a:p>
        </p:txBody>
      </p:sp>
    </p:spTree>
    <p:extLst>
      <p:ext uri="{BB962C8B-B14F-4D97-AF65-F5344CB8AC3E}">
        <p14:creationId xmlns:p14="http://schemas.microsoft.com/office/powerpoint/2010/main" val="2258181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9"/>
                                        </p:tgtEl>
                                        <p:attrNameLst>
                                          <p:attrName>style.visibility</p:attrName>
                                        </p:attrNameLst>
                                      </p:cBhvr>
                                      <p:to>
                                        <p:strVal val="visible"/>
                                      </p:to>
                                    </p:set>
                                    <p:animEffect transition="in" filter="fade">
                                      <p:cBhvr>
                                        <p:cTn id="7" dur="500"/>
                                        <p:tgtEl>
                                          <p:spTgt spid="65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248"/>
        <p:cNvGrpSpPr/>
        <p:nvPr/>
      </p:nvGrpSpPr>
      <p:grpSpPr>
        <a:xfrm>
          <a:off x="0" y="0"/>
          <a:ext cx="0" cy="0"/>
          <a:chOff x="0" y="0"/>
          <a:chExt cx="0" cy="0"/>
        </a:xfrm>
      </p:grpSpPr>
      <p:sp>
        <p:nvSpPr>
          <p:cNvPr id="249" name="Google Shape;249;p18"/>
          <p:cNvSpPr txBox="1"/>
          <p:nvPr/>
        </p:nvSpPr>
        <p:spPr>
          <a:xfrm>
            <a:off x="8833669" y="6406647"/>
            <a:ext cx="8527052" cy="3323987"/>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Nội dung bài thuyết trình</a:t>
            </a:r>
            <a:endParaRPr/>
          </a:p>
        </p:txBody>
      </p:sp>
      <p:sp>
        <p:nvSpPr>
          <p:cNvPr id="250" name="Google Shape;250;p18"/>
          <p:cNvSpPr txBox="1"/>
          <p:nvPr/>
        </p:nvSpPr>
        <p:spPr>
          <a:xfrm>
            <a:off x="2523758" y="1834806"/>
            <a:ext cx="6521346" cy="10341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5600" b="0" i="0" u="none" strike="noStrike" cap="none">
                <a:solidFill>
                  <a:srgbClr val="0B1320"/>
                </a:solidFill>
                <a:latin typeface="Roboto"/>
                <a:ea typeface="Roboto"/>
                <a:cs typeface="Roboto"/>
                <a:sym typeface="Roboto"/>
              </a:rPr>
              <a:t>Giới thiệu bài toán</a:t>
            </a:r>
            <a:endParaRPr/>
          </a:p>
        </p:txBody>
      </p:sp>
      <p:sp>
        <p:nvSpPr>
          <p:cNvPr id="251" name="Google Shape;251;p18"/>
          <p:cNvSpPr txBox="1"/>
          <p:nvPr/>
        </p:nvSpPr>
        <p:spPr>
          <a:xfrm>
            <a:off x="1114055" y="1616366"/>
            <a:ext cx="1365284" cy="1085215"/>
          </a:xfrm>
          <a:prstGeom prst="rect">
            <a:avLst/>
          </a:prstGeom>
          <a:noFill/>
          <a:ln>
            <a:noFill/>
          </a:ln>
        </p:spPr>
        <p:txBody>
          <a:bodyPr spcFirstLastPara="1" wrap="square" lIns="0" tIns="0" rIns="0" bIns="0" anchor="t" anchorCtr="0">
            <a:spAutoFit/>
          </a:bodyPr>
          <a:lstStyle/>
          <a:p>
            <a:pPr marL="0" marR="0" lvl="0" indent="0" algn="ctr" rtl="0">
              <a:lnSpc>
                <a:spcPct val="140006"/>
              </a:lnSpc>
              <a:spcBef>
                <a:spcPts val="0"/>
              </a:spcBef>
              <a:spcAft>
                <a:spcPts val="0"/>
              </a:spcAft>
              <a:buNone/>
            </a:pPr>
            <a:r>
              <a:rPr lang="en-US" sz="6399" b="0" i="0" u="none" strike="noStrike" cap="none">
                <a:solidFill>
                  <a:srgbClr val="0B1320"/>
                </a:solidFill>
                <a:latin typeface="Playfair Display Black"/>
                <a:ea typeface="Playfair Display Black"/>
                <a:cs typeface="Playfair Display Black"/>
                <a:sym typeface="Playfair Display Black"/>
              </a:rPr>
              <a:t>01.</a:t>
            </a:r>
            <a:endParaRPr/>
          </a:p>
        </p:txBody>
      </p:sp>
      <p:sp>
        <p:nvSpPr>
          <p:cNvPr id="252" name="Google Shape;252;p18"/>
          <p:cNvSpPr txBox="1"/>
          <p:nvPr/>
        </p:nvSpPr>
        <p:spPr>
          <a:xfrm>
            <a:off x="1169979" y="6083963"/>
            <a:ext cx="1429644" cy="1085215"/>
          </a:xfrm>
          <a:prstGeom prst="rect">
            <a:avLst/>
          </a:prstGeom>
          <a:noFill/>
          <a:ln>
            <a:noFill/>
          </a:ln>
        </p:spPr>
        <p:txBody>
          <a:bodyPr spcFirstLastPara="1" wrap="square" lIns="0" tIns="0" rIns="0" bIns="0" anchor="t" anchorCtr="0">
            <a:spAutoFit/>
          </a:bodyPr>
          <a:lstStyle/>
          <a:p>
            <a:pPr marL="0" marR="0" lvl="0" indent="0" algn="ctr" rtl="0">
              <a:lnSpc>
                <a:spcPct val="140006"/>
              </a:lnSpc>
              <a:spcBef>
                <a:spcPts val="0"/>
              </a:spcBef>
              <a:spcAft>
                <a:spcPts val="0"/>
              </a:spcAft>
              <a:buNone/>
            </a:pPr>
            <a:r>
              <a:rPr lang="en-US" sz="6399" b="0" i="0" u="none" strike="noStrike" cap="none">
                <a:solidFill>
                  <a:srgbClr val="0B1320"/>
                </a:solidFill>
                <a:latin typeface="Playfair Display Black"/>
                <a:ea typeface="Playfair Display Black"/>
                <a:cs typeface="Playfair Display Black"/>
                <a:sym typeface="Playfair Display Black"/>
              </a:rPr>
              <a:t>04.</a:t>
            </a:r>
            <a:endParaRPr/>
          </a:p>
        </p:txBody>
      </p:sp>
      <p:sp>
        <p:nvSpPr>
          <p:cNvPr id="253" name="Google Shape;253;p18"/>
          <p:cNvSpPr txBox="1"/>
          <p:nvPr/>
        </p:nvSpPr>
        <p:spPr>
          <a:xfrm>
            <a:off x="1233024" y="3105565"/>
            <a:ext cx="1227296" cy="1085215"/>
          </a:xfrm>
          <a:prstGeom prst="rect">
            <a:avLst/>
          </a:prstGeom>
          <a:noFill/>
          <a:ln>
            <a:noFill/>
          </a:ln>
        </p:spPr>
        <p:txBody>
          <a:bodyPr spcFirstLastPara="1" wrap="square" lIns="0" tIns="0" rIns="0" bIns="0" anchor="t" anchorCtr="0">
            <a:spAutoFit/>
          </a:bodyPr>
          <a:lstStyle/>
          <a:p>
            <a:pPr marL="0" marR="0" lvl="0" indent="0" algn="ctr" rtl="0">
              <a:lnSpc>
                <a:spcPct val="140006"/>
              </a:lnSpc>
              <a:spcBef>
                <a:spcPts val="0"/>
              </a:spcBef>
              <a:spcAft>
                <a:spcPts val="0"/>
              </a:spcAft>
              <a:buNone/>
            </a:pPr>
            <a:r>
              <a:rPr lang="en-US" sz="6399" b="0" i="0" u="none" strike="noStrike" cap="none">
                <a:solidFill>
                  <a:srgbClr val="0B1320"/>
                </a:solidFill>
                <a:latin typeface="Playfair Display Black"/>
                <a:ea typeface="Playfair Display Black"/>
                <a:cs typeface="Playfair Display Black"/>
                <a:sym typeface="Playfair Display Black"/>
              </a:rPr>
              <a:t>02.</a:t>
            </a:r>
            <a:endParaRPr/>
          </a:p>
        </p:txBody>
      </p:sp>
      <p:sp>
        <p:nvSpPr>
          <p:cNvPr id="255" name="Google Shape;255;p18"/>
          <p:cNvSpPr txBox="1"/>
          <p:nvPr/>
        </p:nvSpPr>
        <p:spPr>
          <a:xfrm>
            <a:off x="1249693" y="4594764"/>
            <a:ext cx="1193959" cy="1085215"/>
          </a:xfrm>
          <a:prstGeom prst="rect">
            <a:avLst/>
          </a:prstGeom>
          <a:noFill/>
          <a:ln>
            <a:noFill/>
          </a:ln>
        </p:spPr>
        <p:txBody>
          <a:bodyPr spcFirstLastPara="1" wrap="square" lIns="0" tIns="0" rIns="0" bIns="0" anchor="t" anchorCtr="0">
            <a:spAutoFit/>
          </a:bodyPr>
          <a:lstStyle/>
          <a:p>
            <a:pPr marL="0" marR="0" lvl="0" indent="0" algn="ctr" rtl="0">
              <a:lnSpc>
                <a:spcPct val="140006"/>
              </a:lnSpc>
              <a:spcBef>
                <a:spcPts val="0"/>
              </a:spcBef>
              <a:spcAft>
                <a:spcPts val="0"/>
              </a:spcAft>
              <a:buNone/>
            </a:pPr>
            <a:r>
              <a:rPr lang="en-US" sz="6399" b="0" i="0" u="none" strike="noStrike" cap="none">
                <a:solidFill>
                  <a:srgbClr val="0B1320"/>
                </a:solidFill>
                <a:latin typeface="Playfair Display Black"/>
                <a:ea typeface="Playfair Display Black"/>
                <a:cs typeface="Playfair Display Black"/>
                <a:sym typeface="Playfair Display Black"/>
              </a:rPr>
              <a:t>03.</a:t>
            </a:r>
            <a:endParaRPr/>
          </a:p>
        </p:txBody>
      </p:sp>
      <p:cxnSp>
        <p:nvCxnSpPr>
          <p:cNvPr id="257" name="Google Shape;257;p18"/>
          <p:cNvCxnSpPr/>
          <p:nvPr/>
        </p:nvCxnSpPr>
        <p:spPr>
          <a:xfrm>
            <a:off x="3273949" y="9462624"/>
            <a:ext cx="13985351" cy="0"/>
          </a:xfrm>
          <a:prstGeom prst="straightConnector1">
            <a:avLst/>
          </a:prstGeom>
          <a:noFill/>
          <a:ln w="38100" cap="flat" cmpd="sng">
            <a:solidFill>
              <a:srgbClr val="0B1320"/>
            </a:solidFill>
            <a:prstDash val="solid"/>
            <a:round/>
            <a:headEnd type="none" w="sm" len="sm"/>
            <a:tailEnd type="none" w="sm" len="sm"/>
          </a:ln>
        </p:spPr>
      </p:cxnSp>
      <p:grpSp>
        <p:nvGrpSpPr>
          <p:cNvPr id="258" name="Google Shape;258;p18"/>
          <p:cNvGrpSpPr/>
          <p:nvPr/>
        </p:nvGrpSpPr>
        <p:grpSpPr>
          <a:xfrm>
            <a:off x="1029612" y="9258300"/>
            <a:ext cx="406823" cy="408647"/>
            <a:chOff x="1813" y="0"/>
            <a:chExt cx="809173" cy="812800"/>
          </a:xfrm>
        </p:grpSpPr>
        <p:sp>
          <p:nvSpPr>
            <p:cNvPr id="259" name="Google Shape;259;p1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61" name="Google Shape;261;p18"/>
          <p:cNvGrpSpPr/>
          <p:nvPr/>
        </p:nvGrpSpPr>
        <p:grpSpPr>
          <a:xfrm>
            <a:off x="1593286" y="9258300"/>
            <a:ext cx="406823" cy="408647"/>
            <a:chOff x="1813" y="0"/>
            <a:chExt cx="809173" cy="812800"/>
          </a:xfrm>
        </p:grpSpPr>
        <p:sp>
          <p:nvSpPr>
            <p:cNvPr id="262" name="Google Shape;262;p1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64" name="Google Shape;264;p18"/>
          <p:cNvGrpSpPr/>
          <p:nvPr/>
        </p:nvGrpSpPr>
        <p:grpSpPr>
          <a:xfrm>
            <a:off x="2154334" y="9258300"/>
            <a:ext cx="406823" cy="408647"/>
            <a:chOff x="1813" y="0"/>
            <a:chExt cx="809173" cy="812800"/>
          </a:xfrm>
        </p:grpSpPr>
        <p:sp>
          <p:nvSpPr>
            <p:cNvPr id="265" name="Google Shape;265;p1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7" name="Google Shape;267;p18"/>
          <p:cNvSpPr txBox="1"/>
          <p:nvPr/>
        </p:nvSpPr>
        <p:spPr>
          <a:xfrm>
            <a:off x="2599624" y="3324005"/>
            <a:ext cx="4930594" cy="10341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5600" b="0" i="0" u="none" strike="noStrike" cap="none">
                <a:solidFill>
                  <a:srgbClr val="0B1320"/>
                </a:solidFill>
                <a:latin typeface="Roboto"/>
                <a:ea typeface="Roboto"/>
                <a:cs typeface="Roboto"/>
                <a:sym typeface="Roboto"/>
              </a:rPr>
              <a:t>Mô hình AI</a:t>
            </a:r>
            <a:endParaRPr/>
          </a:p>
        </p:txBody>
      </p:sp>
      <p:sp>
        <p:nvSpPr>
          <p:cNvPr id="268" name="Google Shape;268;p18"/>
          <p:cNvSpPr txBox="1"/>
          <p:nvPr/>
        </p:nvSpPr>
        <p:spPr>
          <a:xfrm>
            <a:off x="2599623" y="4813204"/>
            <a:ext cx="9183667" cy="10341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5600" b="0" i="0" u="none" strike="noStrike" cap="none">
                <a:solidFill>
                  <a:srgbClr val="0B1320"/>
                </a:solidFill>
                <a:latin typeface="Roboto"/>
                <a:ea typeface="Roboto"/>
                <a:cs typeface="Roboto"/>
                <a:sym typeface="Roboto"/>
              </a:rPr>
              <a:t>Hệ thống nhúng kết hợp IOT</a:t>
            </a:r>
            <a:endParaRPr/>
          </a:p>
        </p:txBody>
      </p:sp>
      <p:sp>
        <p:nvSpPr>
          <p:cNvPr id="269" name="Google Shape;269;p18"/>
          <p:cNvSpPr txBox="1"/>
          <p:nvPr/>
        </p:nvSpPr>
        <p:spPr>
          <a:xfrm>
            <a:off x="2599623" y="6302402"/>
            <a:ext cx="5268471" cy="10341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5600" b="0" i="0" u="none" strike="noStrike" cap="none">
                <a:solidFill>
                  <a:srgbClr val="0B1320"/>
                </a:solidFill>
                <a:latin typeface="Roboto"/>
                <a:ea typeface="Roboto"/>
                <a:cs typeface="Roboto"/>
                <a:sym typeface="Roboto"/>
              </a:rPr>
              <a:t>Hệ thống server</a:t>
            </a:r>
            <a:endParaRPr/>
          </a:p>
        </p:txBody>
      </p:sp>
      <p:grpSp>
        <p:nvGrpSpPr>
          <p:cNvPr id="272" name="Google Shape;272;p18"/>
          <p:cNvGrpSpPr/>
          <p:nvPr/>
        </p:nvGrpSpPr>
        <p:grpSpPr>
          <a:xfrm>
            <a:off x="15131637" y="-3019570"/>
            <a:ext cx="5858410" cy="7210351"/>
            <a:chOff x="0" y="0"/>
            <a:chExt cx="7811213" cy="9613801"/>
          </a:xfrm>
        </p:grpSpPr>
        <p:grpSp>
          <p:nvGrpSpPr>
            <p:cNvPr id="273" name="Google Shape;273;p18"/>
            <p:cNvGrpSpPr/>
            <p:nvPr/>
          </p:nvGrpSpPr>
          <p:grpSpPr>
            <a:xfrm rot="10800000">
              <a:off x="0" y="0"/>
              <a:ext cx="7811213" cy="9613801"/>
              <a:chOff x="0" y="0"/>
              <a:chExt cx="660400" cy="812800"/>
            </a:xfrm>
          </p:grpSpPr>
          <p:sp>
            <p:nvSpPr>
              <p:cNvPr id="274" name="Google Shape;274;p18"/>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8"/>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76" name="Google Shape;276;p18"/>
            <p:cNvGrpSpPr/>
            <p:nvPr/>
          </p:nvGrpSpPr>
          <p:grpSpPr>
            <a:xfrm rot="10800000">
              <a:off x="456341" y="561650"/>
              <a:ext cx="6898532" cy="8490500"/>
              <a:chOff x="0" y="0"/>
              <a:chExt cx="660400" cy="812800"/>
            </a:xfrm>
          </p:grpSpPr>
          <p:sp>
            <p:nvSpPr>
              <p:cNvPr id="277" name="Google Shape;277;p18"/>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8"/>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79" name="Google Shape;279;p18"/>
            <p:cNvGrpSpPr/>
            <p:nvPr/>
          </p:nvGrpSpPr>
          <p:grpSpPr>
            <a:xfrm rot="10800000">
              <a:off x="906844" y="1116116"/>
              <a:ext cx="5997524" cy="7381569"/>
              <a:chOff x="0" y="0"/>
              <a:chExt cx="660400" cy="812800"/>
            </a:xfrm>
          </p:grpSpPr>
          <p:sp>
            <p:nvSpPr>
              <p:cNvPr id="280" name="Google Shape;280;p18"/>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8"/>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1043773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9"/>
                                        </p:tgtEl>
                                        <p:attrNameLst>
                                          <p:attrName>style.visibility</p:attrName>
                                        </p:attrNameLst>
                                      </p:cBhvr>
                                      <p:to>
                                        <p:strVal val="visible"/>
                                      </p:to>
                                    </p:set>
                                    <p:animEffect transition="in" filter="fade">
                                      <p:cBhvr>
                                        <p:cTn id="7" dur="500"/>
                                        <p:tgtEl>
                                          <p:spTgt spid="24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1"/>
                                        </p:tgtEl>
                                        <p:attrNameLst>
                                          <p:attrName>style.visibility</p:attrName>
                                        </p:attrNameLst>
                                      </p:cBhvr>
                                      <p:to>
                                        <p:strVal val="visible"/>
                                      </p:to>
                                    </p:set>
                                    <p:animEffect transition="in" filter="fade">
                                      <p:cBhvr>
                                        <p:cTn id="11" dur="500"/>
                                        <p:tgtEl>
                                          <p:spTgt spid="25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50"/>
                                        </p:tgtEl>
                                        <p:attrNameLst>
                                          <p:attrName>style.visibility</p:attrName>
                                        </p:attrNameLst>
                                      </p:cBhvr>
                                      <p:to>
                                        <p:strVal val="visible"/>
                                      </p:to>
                                    </p:set>
                                    <p:animEffect transition="in" filter="fade">
                                      <p:cBhvr>
                                        <p:cTn id="15" dur="500"/>
                                        <p:tgtEl>
                                          <p:spTgt spid="25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53"/>
                                        </p:tgtEl>
                                        <p:attrNameLst>
                                          <p:attrName>style.visibility</p:attrName>
                                        </p:attrNameLst>
                                      </p:cBhvr>
                                      <p:to>
                                        <p:strVal val="visible"/>
                                      </p:to>
                                    </p:set>
                                    <p:animEffect transition="in" filter="fade">
                                      <p:cBhvr>
                                        <p:cTn id="19" dur="500"/>
                                        <p:tgtEl>
                                          <p:spTgt spid="25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67"/>
                                        </p:tgtEl>
                                        <p:attrNameLst>
                                          <p:attrName>style.visibility</p:attrName>
                                        </p:attrNameLst>
                                      </p:cBhvr>
                                      <p:to>
                                        <p:strVal val="visible"/>
                                      </p:to>
                                    </p:set>
                                    <p:animEffect transition="in" filter="fade">
                                      <p:cBhvr>
                                        <p:cTn id="23" dur="500"/>
                                        <p:tgtEl>
                                          <p:spTgt spid="267"/>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55"/>
                                        </p:tgtEl>
                                        <p:attrNameLst>
                                          <p:attrName>style.visibility</p:attrName>
                                        </p:attrNameLst>
                                      </p:cBhvr>
                                      <p:to>
                                        <p:strVal val="visible"/>
                                      </p:to>
                                    </p:set>
                                    <p:animEffect transition="in" filter="fade">
                                      <p:cBhvr>
                                        <p:cTn id="27" dur="500"/>
                                        <p:tgtEl>
                                          <p:spTgt spid="255"/>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68"/>
                                        </p:tgtEl>
                                        <p:attrNameLst>
                                          <p:attrName>style.visibility</p:attrName>
                                        </p:attrNameLst>
                                      </p:cBhvr>
                                      <p:to>
                                        <p:strVal val="visible"/>
                                      </p:to>
                                    </p:set>
                                    <p:animEffect transition="in" filter="fade">
                                      <p:cBhvr>
                                        <p:cTn id="31" dur="500"/>
                                        <p:tgtEl>
                                          <p:spTgt spid="268"/>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52"/>
                                        </p:tgtEl>
                                        <p:attrNameLst>
                                          <p:attrName>style.visibility</p:attrName>
                                        </p:attrNameLst>
                                      </p:cBhvr>
                                      <p:to>
                                        <p:strVal val="visible"/>
                                      </p:to>
                                    </p:set>
                                    <p:animEffect transition="in" filter="fade">
                                      <p:cBhvr>
                                        <p:cTn id="35" dur="500"/>
                                        <p:tgtEl>
                                          <p:spTgt spid="252"/>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69"/>
                                        </p:tgtEl>
                                        <p:attrNameLst>
                                          <p:attrName>style.visibility</p:attrName>
                                        </p:attrNameLst>
                                      </p:cBhvr>
                                      <p:to>
                                        <p:strVal val="visible"/>
                                      </p:to>
                                    </p:set>
                                    <p:animEffect transition="in" filter="fade">
                                      <p:cBhvr>
                                        <p:cTn id="39" dur="500"/>
                                        <p:tgtEl>
                                          <p:spTgt spid="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Giới thiệu các thiết bị</a:t>
            </a:r>
            <a:endParaRPr sz="6000">
              <a:solidFill>
                <a:schemeClr val="tx1">
                  <a:lumMod val="50000"/>
                  <a:lumOff val="50000"/>
                </a:schemeClr>
              </a:solidFill>
            </a:endParaRPr>
          </a:p>
        </p:txBody>
      </p:sp>
      <p:pic>
        <p:nvPicPr>
          <p:cNvPr id="5" name="Picture 4" descr="Ý nghĩa các chân và cổng kết nối trong Arduino Uno | Cộng đồng Ô tô Bách  Khoa Phú Thọ">
            <a:extLst>
              <a:ext uri="{FF2B5EF4-FFF2-40B4-BE49-F238E27FC236}">
                <a16:creationId xmlns:a16="http://schemas.microsoft.com/office/drawing/2014/main" id="{1AD16789-903D-D25C-3521-B54565506C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17539" y="2110208"/>
            <a:ext cx="8063346" cy="7753056"/>
          </a:xfrm>
          <a:prstGeom prst="rect">
            <a:avLst/>
          </a:prstGeom>
          <a:noFill/>
          <a:ln>
            <a:noFill/>
          </a:ln>
        </p:spPr>
      </p:pic>
      <p:sp>
        <p:nvSpPr>
          <p:cNvPr id="9" name="Google Shape;658;p28">
            <a:extLst>
              <a:ext uri="{FF2B5EF4-FFF2-40B4-BE49-F238E27FC236}">
                <a16:creationId xmlns:a16="http://schemas.microsoft.com/office/drawing/2014/main" id="{2943BA5D-767F-2306-DDC1-71DD218758C5}"/>
              </a:ext>
            </a:extLst>
          </p:cNvPr>
          <p:cNvSpPr txBox="1"/>
          <p:nvPr/>
        </p:nvSpPr>
        <p:spPr>
          <a:xfrm>
            <a:off x="1007115" y="3193390"/>
            <a:ext cx="7575776" cy="1600438"/>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Arduino Uno R3</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ESP8266 NodeMCU</a:t>
            </a:r>
          </a:p>
        </p:txBody>
      </p:sp>
      <p:pic>
        <p:nvPicPr>
          <p:cNvPr id="2" name="Picture 1" descr="A computer chip with many colored wires&#10;&#10;Description automatically generated with medium confidence">
            <a:extLst>
              <a:ext uri="{FF2B5EF4-FFF2-40B4-BE49-F238E27FC236}">
                <a16:creationId xmlns:a16="http://schemas.microsoft.com/office/drawing/2014/main" id="{0F800AE9-166D-E7E4-0407-4D9D93585E7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31028" y="2110208"/>
            <a:ext cx="8087256" cy="7738155"/>
          </a:xfrm>
          <a:prstGeom prst="rect">
            <a:avLst/>
          </a:prstGeom>
        </p:spPr>
      </p:pic>
    </p:spTree>
    <p:extLst>
      <p:ext uri="{BB962C8B-B14F-4D97-AF65-F5344CB8AC3E}">
        <p14:creationId xmlns:p14="http://schemas.microsoft.com/office/powerpoint/2010/main" val="4019694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animEffect transition="in" filter="fade">
                                      <p:cBhvr>
                                        <p:cTn id="7" dur="1000"/>
                                        <p:tgtEl>
                                          <p:spTgt spid="9">
                                            <p:txEl>
                                              <p:pRg st="1" end="1"/>
                                            </p:txEl>
                                          </p:spTgt>
                                        </p:tgtEl>
                                      </p:cBhvr>
                                    </p:animEffect>
                                    <p:anim calcmode="lin" valueType="num">
                                      <p:cBhvr>
                                        <p:cTn id="8"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Giới thiệu các thiết bị</a:t>
            </a:r>
            <a:endParaRPr sz="6000">
              <a:solidFill>
                <a:schemeClr val="tx1">
                  <a:lumMod val="50000"/>
                  <a:lumOff val="50000"/>
                </a:schemeClr>
              </a:solidFill>
            </a:endParaRPr>
          </a:p>
        </p:txBody>
      </p:sp>
      <p:pic>
        <p:nvPicPr>
          <p:cNvPr id="5" name="Picture 4" descr="Ý nghĩa các chân và cổng kết nối trong Arduino Uno | Cộng đồng Ô tô Bách  Khoa Phú Thọ">
            <a:extLst>
              <a:ext uri="{FF2B5EF4-FFF2-40B4-BE49-F238E27FC236}">
                <a16:creationId xmlns:a16="http://schemas.microsoft.com/office/drawing/2014/main" id="{1AD16789-903D-D25C-3521-B54565506C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17539" y="2110208"/>
            <a:ext cx="8063346" cy="7753056"/>
          </a:xfrm>
          <a:prstGeom prst="rect">
            <a:avLst/>
          </a:prstGeom>
          <a:noFill/>
          <a:ln>
            <a:noFill/>
          </a:ln>
        </p:spPr>
      </p:pic>
      <p:sp>
        <p:nvSpPr>
          <p:cNvPr id="9" name="Google Shape;658;p28">
            <a:extLst>
              <a:ext uri="{FF2B5EF4-FFF2-40B4-BE49-F238E27FC236}">
                <a16:creationId xmlns:a16="http://schemas.microsoft.com/office/drawing/2014/main" id="{2943BA5D-767F-2306-DDC1-71DD218758C5}"/>
              </a:ext>
            </a:extLst>
          </p:cNvPr>
          <p:cNvSpPr txBox="1"/>
          <p:nvPr/>
        </p:nvSpPr>
        <p:spPr>
          <a:xfrm>
            <a:off x="1007115" y="3193390"/>
            <a:ext cx="7575776" cy="2400657"/>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Arduino Uno R3</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ESP8266 NodeMCU</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Module RFID</a:t>
            </a:r>
          </a:p>
        </p:txBody>
      </p:sp>
      <p:pic>
        <p:nvPicPr>
          <p:cNvPr id="2" name="Picture 1" descr="A computer chip with many colored wires&#10;&#10;Description automatically generated with medium confidence">
            <a:extLst>
              <a:ext uri="{FF2B5EF4-FFF2-40B4-BE49-F238E27FC236}">
                <a16:creationId xmlns:a16="http://schemas.microsoft.com/office/drawing/2014/main" id="{0F800AE9-166D-E7E4-0407-4D9D93585E7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31028" y="2110208"/>
            <a:ext cx="8087256" cy="7738155"/>
          </a:xfrm>
          <a:prstGeom prst="rect">
            <a:avLst/>
          </a:prstGeom>
        </p:spPr>
      </p:pic>
      <p:pic>
        <p:nvPicPr>
          <p:cNvPr id="3" name="Picture 2" descr="Cửa thông minh điều khiển bằng thẻ từ | Cộng đồng Arduino Việt Nam">
            <a:extLst>
              <a:ext uri="{FF2B5EF4-FFF2-40B4-BE49-F238E27FC236}">
                <a16:creationId xmlns:a16="http://schemas.microsoft.com/office/drawing/2014/main" id="{1D8CF0D2-6FC4-3372-95C1-41E27654178D}"/>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199894" y="2071898"/>
            <a:ext cx="8098635" cy="7784030"/>
          </a:xfrm>
          <a:prstGeom prst="rect">
            <a:avLst/>
          </a:prstGeom>
          <a:noFill/>
          <a:ln>
            <a:noFill/>
          </a:ln>
        </p:spPr>
      </p:pic>
    </p:spTree>
    <p:extLst>
      <p:ext uri="{BB962C8B-B14F-4D97-AF65-F5344CB8AC3E}">
        <p14:creationId xmlns:p14="http://schemas.microsoft.com/office/powerpoint/2010/main" val="1146542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animEffect transition="in" filter="fade">
                                      <p:cBhvr>
                                        <p:cTn id="7" dur="1000"/>
                                        <p:tgtEl>
                                          <p:spTgt spid="9">
                                            <p:txEl>
                                              <p:pRg st="2" end="2"/>
                                            </p:txEl>
                                          </p:spTgt>
                                        </p:tgtEl>
                                      </p:cBhvr>
                                    </p:animEffect>
                                    <p:anim calcmode="lin" valueType="num">
                                      <p:cBhvr>
                                        <p:cTn id="8"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Giới thiệu các thiết bị</a:t>
            </a:r>
            <a:endParaRPr sz="6000">
              <a:solidFill>
                <a:schemeClr val="tx1">
                  <a:lumMod val="50000"/>
                  <a:lumOff val="50000"/>
                </a:schemeClr>
              </a:solidFill>
            </a:endParaRPr>
          </a:p>
        </p:txBody>
      </p:sp>
      <p:pic>
        <p:nvPicPr>
          <p:cNvPr id="5" name="Picture 4" descr="Ý nghĩa các chân và cổng kết nối trong Arduino Uno | Cộng đồng Ô tô Bách  Khoa Phú Thọ">
            <a:extLst>
              <a:ext uri="{FF2B5EF4-FFF2-40B4-BE49-F238E27FC236}">
                <a16:creationId xmlns:a16="http://schemas.microsoft.com/office/drawing/2014/main" id="{1AD16789-903D-D25C-3521-B54565506C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17539" y="2110208"/>
            <a:ext cx="8063346" cy="7753056"/>
          </a:xfrm>
          <a:prstGeom prst="rect">
            <a:avLst/>
          </a:prstGeom>
          <a:noFill/>
          <a:ln>
            <a:noFill/>
          </a:ln>
        </p:spPr>
      </p:pic>
      <p:sp>
        <p:nvSpPr>
          <p:cNvPr id="9" name="Google Shape;658;p28">
            <a:extLst>
              <a:ext uri="{FF2B5EF4-FFF2-40B4-BE49-F238E27FC236}">
                <a16:creationId xmlns:a16="http://schemas.microsoft.com/office/drawing/2014/main" id="{2943BA5D-767F-2306-DDC1-71DD218758C5}"/>
              </a:ext>
            </a:extLst>
          </p:cNvPr>
          <p:cNvSpPr txBox="1"/>
          <p:nvPr/>
        </p:nvSpPr>
        <p:spPr>
          <a:xfrm>
            <a:off x="1007115" y="3193390"/>
            <a:ext cx="7575776" cy="3200876"/>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Arduino Uno R3</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ESP8266 NodeMCU</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Module RFID</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Cảm biến vật cản hồng ngoại</a:t>
            </a:r>
          </a:p>
        </p:txBody>
      </p:sp>
      <p:pic>
        <p:nvPicPr>
          <p:cNvPr id="2" name="Picture 1" descr="A computer chip with many colored wires&#10;&#10;Description automatically generated with medium confidence">
            <a:extLst>
              <a:ext uri="{FF2B5EF4-FFF2-40B4-BE49-F238E27FC236}">
                <a16:creationId xmlns:a16="http://schemas.microsoft.com/office/drawing/2014/main" id="{0F800AE9-166D-E7E4-0407-4D9D93585E7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31028" y="2110208"/>
            <a:ext cx="8087256" cy="7738155"/>
          </a:xfrm>
          <a:prstGeom prst="rect">
            <a:avLst/>
          </a:prstGeom>
        </p:spPr>
      </p:pic>
      <p:pic>
        <p:nvPicPr>
          <p:cNvPr id="3" name="Picture 2" descr="Cửa thông minh điều khiển bằng thẻ từ | Cộng đồng Arduino Việt Nam">
            <a:extLst>
              <a:ext uri="{FF2B5EF4-FFF2-40B4-BE49-F238E27FC236}">
                <a16:creationId xmlns:a16="http://schemas.microsoft.com/office/drawing/2014/main" id="{1D8CF0D2-6FC4-3372-95C1-41E27654178D}"/>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199894" y="2071898"/>
            <a:ext cx="8098635" cy="7784030"/>
          </a:xfrm>
          <a:prstGeom prst="rect">
            <a:avLst/>
          </a:prstGeom>
          <a:noFill/>
          <a:ln>
            <a:noFill/>
          </a:ln>
        </p:spPr>
      </p:pic>
      <p:pic>
        <p:nvPicPr>
          <p:cNvPr id="1026" name="Picture 2" descr="Module cảm biến phát hiện vật cản-hồng ngoại | Linh kiện điện tử 4U">
            <a:extLst>
              <a:ext uri="{FF2B5EF4-FFF2-40B4-BE49-F238E27FC236}">
                <a16:creationId xmlns:a16="http://schemas.microsoft.com/office/drawing/2014/main" id="{099B9697-5DBB-AE14-F801-C38EBD6E9FA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31028" y="2114266"/>
            <a:ext cx="8063346" cy="7781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2190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xEl>
                                              <p:pRg st="3" end="3"/>
                                            </p:txEl>
                                          </p:spTgt>
                                        </p:tgtEl>
                                        <p:attrNameLst>
                                          <p:attrName>style.visibility</p:attrName>
                                        </p:attrNameLst>
                                      </p:cBhvr>
                                      <p:to>
                                        <p:strVal val="visible"/>
                                      </p:to>
                                    </p:set>
                                    <p:animEffect transition="in" filter="fade">
                                      <p:cBhvr>
                                        <p:cTn id="7" dur="1000"/>
                                        <p:tgtEl>
                                          <p:spTgt spid="9">
                                            <p:txEl>
                                              <p:pRg st="3" end="3"/>
                                            </p:txEl>
                                          </p:spTgt>
                                        </p:tgtEl>
                                      </p:cBhvr>
                                    </p:animEffect>
                                    <p:anim calcmode="lin" valueType="num">
                                      <p:cBhvr>
                                        <p:cTn id="8"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3" end="3"/>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1000"/>
                                        <p:tgtEl>
                                          <p:spTgt spid="1026"/>
                                        </p:tgtEl>
                                      </p:cBhvr>
                                    </p:animEffect>
                                    <p:anim calcmode="lin" valueType="num">
                                      <p:cBhvr>
                                        <p:cTn id="13" dur="1000" fill="hold"/>
                                        <p:tgtEl>
                                          <p:spTgt spid="1026"/>
                                        </p:tgtEl>
                                        <p:attrNameLst>
                                          <p:attrName>ppt_x</p:attrName>
                                        </p:attrNameLst>
                                      </p:cBhvr>
                                      <p:tavLst>
                                        <p:tav tm="0">
                                          <p:val>
                                            <p:strVal val="#ppt_x"/>
                                          </p:val>
                                        </p:tav>
                                        <p:tav tm="100000">
                                          <p:val>
                                            <p:strVal val="#ppt_x"/>
                                          </p:val>
                                        </p:tav>
                                      </p:tavLst>
                                    </p:anim>
                                    <p:anim calcmode="lin" valueType="num">
                                      <p:cBhvr>
                                        <p:cTn id="14"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Giới thiệu các thiết bị</a:t>
            </a:r>
            <a:endParaRPr sz="6000">
              <a:solidFill>
                <a:schemeClr val="tx1">
                  <a:lumMod val="50000"/>
                  <a:lumOff val="50000"/>
                </a:schemeClr>
              </a:solidFill>
            </a:endParaRPr>
          </a:p>
        </p:txBody>
      </p:sp>
      <p:pic>
        <p:nvPicPr>
          <p:cNvPr id="5" name="Picture 4" descr="Ý nghĩa các chân và cổng kết nối trong Arduino Uno | Cộng đồng Ô tô Bách  Khoa Phú Thọ">
            <a:extLst>
              <a:ext uri="{FF2B5EF4-FFF2-40B4-BE49-F238E27FC236}">
                <a16:creationId xmlns:a16="http://schemas.microsoft.com/office/drawing/2014/main" id="{1AD16789-903D-D25C-3521-B54565506C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17539" y="2110208"/>
            <a:ext cx="8063346" cy="7753056"/>
          </a:xfrm>
          <a:prstGeom prst="rect">
            <a:avLst/>
          </a:prstGeom>
          <a:noFill/>
          <a:ln>
            <a:noFill/>
          </a:ln>
        </p:spPr>
      </p:pic>
      <p:sp>
        <p:nvSpPr>
          <p:cNvPr id="9" name="Google Shape;658;p28">
            <a:extLst>
              <a:ext uri="{FF2B5EF4-FFF2-40B4-BE49-F238E27FC236}">
                <a16:creationId xmlns:a16="http://schemas.microsoft.com/office/drawing/2014/main" id="{2943BA5D-767F-2306-DDC1-71DD218758C5}"/>
              </a:ext>
            </a:extLst>
          </p:cNvPr>
          <p:cNvSpPr txBox="1"/>
          <p:nvPr/>
        </p:nvSpPr>
        <p:spPr>
          <a:xfrm>
            <a:off x="1007115" y="3193390"/>
            <a:ext cx="7575776" cy="4001095"/>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Arduino Uno R3</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ESP8266 NodeMCU</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Module RFID</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Cảm biến vật cản hồng ngoại</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Đèn led giao thông</a:t>
            </a:r>
          </a:p>
        </p:txBody>
      </p:sp>
      <p:pic>
        <p:nvPicPr>
          <p:cNvPr id="2" name="Picture 1" descr="A computer chip with many colored wires&#10;&#10;Description automatically generated with medium confidence">
            <a:extLst>
              <a:ext uri="{FF2B5EF4-FFF2-40B4-BE49-F238E27FC236}">
                <a16:creationId xmlns:a16="http://schemas.microsoft.com/office/drawing/2014/main" id="{0F800AE9-166D-E7E4-0407-4D9D93585E7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31028" y="2110208"/>
            <a:ext cx="8087256" cy="7738155"/>
          </a:xfrm>
          <a:prstGeom prst="rect">
            <a:avLst/>
          </a:prstGeom>
        </p:spPr>
      </p:pic>
      <p:pic>
        <p:nvPicPr>
          <p:cNvPr id="3" name="Picture 2" descr="Cửa thông minh điều khiển bằng thẻ từ | Cộng đồng Arduino Việt Nam">
            <a:extLst>
              <a:ext uri="{FF2B5EF4-FFF2-40B4-BE49-F238E27FC236}">
                <a16:creationId xmlns:a16="http://schemas.microsoft.com/office/drawing/2014/main" id="{1D8CF0D2-6FC4-3372-95C1-41E27654178D}"/>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199894" y="2071898"/>
            <a:ext cx="8098635" cy="7784030"/>
          </a:xfrm>
          <a:prstGeom prst="rect">
            <a:avLst/>
          </a:prstGeom>
          <a:noFill/>
          <a:ln>
            <a:noFill/>
          </a:ln>
        </p:spPr>
      </p:pic>
      <p:pic>
        <p:nvPicPr>
          <p:cNvPr id="1026" name="Picture 2" descr="Module cảm biến phát hiện vật cản-hồng ngoại | Linh kiện điện tử 4U">
            <a:extLst>
              <a:ext uri="{FF2B5EF4-FFF2-40B4-BE49-F238E27FC236}">
                <a16:creationId xmlns:a16="http://schemas.microsoft.com/office/drawing/2014/main" id="{099B9697-5DBB-AE14-F801-C38EBD6E9FA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31028" y="2114266"/>
            <a:ext cx="8063346" cy="778154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1F211F9-B8CE-30D6-AB4A-58D0A1412DD4}"/>
              </a:ext>
            </a:extLst>
          </p:cNvPr>
          <p:cNvSpPr/>
          <p:nvPr/>
        </p:nvSpPr>
        <p:spPr>
          <a:xfrm>
            <a:off x="9231028" y="2138940"/>
            <a:ext cx="3632917" cy="143921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1" name="Picture 10" descr="A close-up of a device&#10;&#10;Description automatically generated">
            <a:extLst>
              <a:ext uri="{FF2B5EF4-FFF2-40B4-BE49-F238E27FC236}">
                <a16:creationId xmlns:a16="http://schemas.microsoft.com/office/drawing/2014/main" id="{56C18DF7-DEFD-5867-3EA0-A3C3C313F85D}"/>
              </a:ext>
            </a:extLst>
          </p:cNvPr>
          <p:cNvPicPr>
            <a:picLocks noChangeAspect="1"/>
          </p:cNvPicPr>
          <p:nvPr/>
        </p:nvPicPr>
        <p:blipFill>
          <a:blip r:embed="rId8"/>
          <a:stretch>
            <a:fillRect/>
          </a:stretch>
        </p:blipFill>
        <p:spPr>
          <a:xfrm>
            <a:off x="9252752" y="2147764"/>
            <a:ext cx="8055111" cy="7739224"/>
          </a:xfrm>
          <a:prstGeom prst="rect">
            <a:avLst/>
          </a:prstGeom>
        </p:spPr>
      </p:pic>
    </p:spTree>
    <p:extLst>
      <p:ext uri="{BB962C8B-B14F-4D97-AF65-F5344CB8AC3E}">
        <p14:creationId xmlns:p14="http://schemas.microsoft.com/office/powerpoint/2010/main" val="4151209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animEffect transition="in" filter="fade">
                                      <p:cBhvr>
                                        <p:cTn id="7" dur="1000"/>
                                        <p:tgtEl>
                                          <p:spTgt spid="9">
                                            <p:txEl>
                                              <p:pRg st="4" end="4"/>
                                            </p:txEl>
                                          </p:spTgt>
                                        </p:tgtEl>
                                      </p:cBhvr>
                                    </p:animEffect>
                                    <p:anim calcmode="lin" valueType="num">
                                      <p:cBhvr>
                                        <p:cTn id="8"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4" end="4"/>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Giới thiệu các thiết bị</a:t>
            </a:r>
            <a:endParaRPr sz="6000">
              <a:solidFill>
                <a:schemeClr val="tx1">
                  <a:lumMod val="50000"/>
                  <a:lumOff val="50000"/>
                </a:schemeClr>
              </a:solidFill>
            </a:endParaRPr>
          </a:p>
        </p:txBody>
      </p:sp>
      <p:pic>
        <p:nvPicPr>
          <p:cNvPr id="5" name="Picture 4" descr="Ý nghĩa các chân và cổng kết nối trong Arduino Uno | Cộng đồng Ô tô Bách  Khoa Phú Thọ">
            <a:extLst>
              <a:ext uri="{FF2B5EF4-FFF2-40B4-BE49-F238E27FC236}">
                <a16:creationId xmlns:a16="http://schemas.microsoft.com/office/drawing/2014/main" id="{1AD16789-903D-D25C-3521-B54565506C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17539" y="2110208"/>
            <a:ext cx="8063346" cy="7753056"/>
          </a:xfrm>
          <a:prstGeom prst="rect">
            <a:avLst/>
          </a:prstGeom>
          <a:noFill/>
          <a:ln>
            <a:noFill/>
          </a:ln>
        </p:spPr>
      </p:pic>
      <p:sp>
        <p:nvSpPr>
          <p:cNvPr id="9" name="Google Shape;658;p28">
            <a:extLst>
              <a:ext uri="{FF2B5EF4-FFF2-40B4-BE49-F238E27FC236}">
                <a16:creationId xmlns:a16="http://schemas.microsoft.com/office/drawing/2014/main" id="{2943BA5D-767F-2306-DDC1-71DD218758C5}"/>
              </a:ext>
            </a:extLst>
          </p:cNvPr>
          <p:cNvSpPr txBox="1"/>
          <p:nvPr/>
        </p:nvSpPr>
        <p:spPr>
          <a:xfrm>
            <a:off x="1007115" y="3193390"/>
            <a:ext cx="7575776" cy="4801314"/>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Arduino Uno R3</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ESP8266 NodeMCU</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Module RFID</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Cảm biến vật cản hồng ngoại</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Đèn led giao thông</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Button</a:t>
            </a:r>
          </a:p>
        </p:txBody>
      </p:sp>
      <p:pic>
        <p:nvPicPr>
          <p:cNvPr id="2" name="Picture 1" descr="A computer chip with many colored wires&#10;&#10;Description automatically generated with medium confidence">
            <a:extLst>
              <a:ext uri="{FF2B5EF4-FFF2-40B4-BE49-F238E27FC236}">
                <a16:creationId xmlns:a16="http://schemas.microsoft.com/office/drawing/2014/main" id="{0F800AE9-166D-E7E4-0407-4D9D93585E7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31028" y="2110208"/>
            <a:ext cx="8087256" cy="7738155"/>
          </a:xfrm>
          <a:prstGeom prst="rect">
            <a:avLst/>
          </a:prstGeom>
        </p:spPr>
      </p:pic>
      <p:pic>
        <p:nvPicPr>
          <p:cNvPr id="3" name="Picture 2" descr="Cửa thông minh điều khiển bằng thẻ từ | Cộng đồng Arduino Việt Nam">
            <a:extLst>
              <a:ext uri="{FF2B5EF4-FFF2-40B4-BE49-F238E27FC236}">
                <a16:creationId xmlns:a16="http://schemas.microsoft.com/office/drawing/2014/main" id="{1D8CF0D2-6FC4-3372-95C1-41E27654178D}"/>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199894" y="2071898"/>
            <a:ext cx="8098635" cy="7784030"/>
          </a:xfrm>
          <a:prstGeom prst="rect">
            <a:avLst/>
          </a:prstGeom>
          <a:noFill/>
          <a:ln>
            <a:noFill/>
          </a:ln>
        </p:spPr>
      </p:pic>
      <p:pic>
        <p:nvPicPr>
          <p:cNvPr id="1026" name="Picture 2" descr="Module cảm biến phát hiện vật cản-hồng ngoại | Linh kiện điện tử 4U">
            <a:extLst>
              <a:ext uri="{FF2B5EF4-FFF2-40B4-BE49-F238E27FC236}">
                <a16:creationId xmlns:a16="http://schemas.microsoft.com/office/drawing/2014/main" id="{099B9697-5DBB-AE14-F801-C38EBD6E9FA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31028" y="2114266"/>
            <a:ext cx="8063346" cy="778154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1F211F9-B8CE-30D6-AB4A-58D0A1412DD4}"/>
              </a:ext>
            </a:extLst>
          </p:cNvPr>
          <p:cNvSpPr/>
          <p:nvPr/>
        </p:nvSpPr>
        <p:spPr>
          <a:xfrm>
            <a:off x="9231028" y="2138940"/>
            <a:ext cx="3632917" cy="143921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1" name="Picture 10" descr="A close-up of a device&#10;&#10;Description automatically generated">
            <a:extLst>
              <a:ext uri="{FF2B5EF4-FFF2-40B4-BE49-F238E27FC236}">
                <a16:creationId xmlns:a16="http://schemas.microsoft.com/office/drawing/2014/main" id="{56C18DF7-DEFD-5867-3EA0-A3C3C313F85D}"/>
              </a:ext>
            </a:extLst>
          </p:cNvPr>
          <p:cNvPicPr>
            <a:picLocks noChangeAspect="1"/>
          </p:cNvPicPr>
          <p:nvPr/>
        </p:nvPicPr>
        <p:blipFill>
          <a:blip r:embed="rId8"/>
          <a:stretch>
            <a:fillRect/>
          </a:stretch>
        </p:blipFill>
        <p:spPr>
          <a:xfrm>
            <a:off x="9252752" y="2147764"/>
            <a:ext cx="8055111" cy="7739224"/>
          </a:xfrm>
          <a:prstGeom prst="rect">
            <a:avLst/>
          </a:prstGeom>
        </p:spPr>
      </p:pic>
      <p:pic>
        <p:nvPicPr>
          <p:cNvPr id="8" name="Picture 7">
            <a:extLst>
              <a:ext uri="{FF2B5EF4-FFF2-40B4-BE49-F238E27FC236}">
                <a16:creationId xmlns:a16="http://schemas.microsoft.com/office/drawing/2014/main" id="{92418E7E-15CC-0BEC-8BDC-BDC3BE27B703}"/>
              </a:ext>
            </a:extLst>
          </p:cNvPr>
          <p:cNvPicPr>
            <a:picLocks noChangeAspect="1"/>
          </p:cNvPicPr>
          <p:nvPr/>
        </p:nvPicPr>
        <p:blipFill>
          <a:blip r:embed="rId9"/>
          <a:stretch>
            <a:fillRect/>
          </a:stretch>
        </p:blipFill>
        <p:spPr>
          <a:xfrm>
            <a:off x="9173874" y="2376265"/>
            <a:ext cx="8120500" cy="7081402"/>
          </a:xfrm>
          <a:prstGeom prst="rect">
            <a:avLst/>
          </a:prstGeom>
        </p:spPr>
      </p:pic>
    </p:spTree>
    <p:extLst>
      <p:ext uri="{BB962C8B-B14F-4D97-AF65-F5344CB8AC3E}">
        <p14:creationId xmlns:p14="http://schemas.microsoft.com/office/powerpoint/2010/main" val="567082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xEl>
                                              <p:pRg st="5" end="5"/>
                                            </p:txEl>
                                          </p:spTgt>
                                        </p:tgtEl>
                                        <p:attrNameLst>
                                          <p:attrName>style.visibility</p:attrName>
                                        </p:attrNameLst>
                                      </p:cBhvr>
                                      <p:to>
                                        <p:strVal val="visible"/>
                                      </p:to>
                                    </p:set>
                                    <p:animEffect transition="in" filter="fade">
                                      <p:cBhvr>
                                        <p:cTn id="7" dur="1000"/>
                                        <p:tgtEl>
                                          <p:spTgt spid="9">
                                            <p:txEl>
                                              <p:pRg st="5" end="5"/>
                                            </p:txEl>
                                          </p:spTgt>
                                        </p:tgtEl>
                                      </p:cBhvr>
                                    </p:animEffect>
                                    <p:anim calcmode="lin" valueType="num">
                                      <p:cBhvr>
                                        <p:cTn id="8" dur="1000" fill="hold"/>
                                        <p:tgtEl>
                                          <p:spTgt spid="9">
                                            <p:txEl>
                                              <p:pRg st="5" end="5"/>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5" end="5"/>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Giới thiệu các thiết bị</a:t>
            </a:r>
            <a:endParaRPr sz="6000">
              <a:solidFill>
                <a:schemeClr val="tx1">
                  <a:lumMod val="50000"/>
                  <a:lumOff val="50000"/>
                </a:schemeClr>
              </a:solidFill>
            </a:endParaRPr>
          </a:p>
        </p:txBody>
      </p:sp>
      <p:pic>
        <p:nvPicPr>
          <p:cNvPr id="5" name="Picture 4" descr="Ý nghĩa các chân và cổng kết nối trong Arduino Uno | Cộng đồng Ô tô Bách  Khoa Phú Thọ">
            <a:extLst>
              <a:ext uri="{FF2B5EF4-FFF2-40B4-BE49-F238E27FC236}">
                <a16:creationId xmlns:a16="http://schemas.microsoft.com/office/drawing/2014/main" id="{1AD16789-903D-D25C-3521-B54565506C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17539" y="2110208"/>
            <a:ext cx="8063346" cy="7753056"/>
          </a:xfrm>
          <a:prstGeom prst="rect">
            <a:avLst/>
          </a:prstGeom>
          <a:noFill/>
          <a:ln>
            <a:noFill/>
          </a:ln>
        </p:spPr>
      </p:pic>
      <p:sp>
        <p:nvSpPr>
          <p:cNvPr id="9" name="Google Shape;658;p28">
            <a:extLst>
              <a:ext uri="{FF2B5EF4-FFF2-40B4-BE49-F238E27FC236}">
                <a16:creationId xmlns:a16="http://schemas.microsoft.com/office/drawing/2014/main" id="{2943BA5D-767F-2306-DDC1-71DD218758C5}"/>
              </a:ext>
            </a:extLst>
          </p:cNvPr>
          <p:cNvSpPr txBox="1"/>
          <p:nvPr/>
        </p:nvSpPr>
        <p:spPr>
          <a:xfrm>
            <a:off x="1007115" y="3193390"/>
            <a:ext cx="7575776" cy="5601533"/>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Arduino Uno R3</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ESP8266 NodeMCU</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Module RFID</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Cảm biến vật cản hồng ngoại</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Đèn led giao thông</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Button</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Servo</a:t>
            </a:r>
          </a:p>
        </p:txBody>
      </p:sp>
      <p:pic>
        <p:nvPicPr>
          <p:cNvPr id="2" name="Picture 1" descr="A computer chip with many colored wires&#10;&#10;Description automatically generated with medium confidence">
            <a:extLst>
              <a:ext uri="{FF2B5EF4-FFF2-40B4-BE49-F238E27FC236}">
                <a16:creationId xmlns:a16="http://schemas.microsoft.com/office/drawing/2014/main" id="{0F800AE9-166D-E7E4-0407-4D9D93585E7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31028" y="2110208"/>
            <a:ext cx="8087256" cy="7738155"/>
          </a:xfrm>
          <a:prstGeom prst="rect">
            <a:avLst/>
          </a:prstGeom>
        </p:spPr>
      </p:pic>
      <p:pic>
        <p:nvPicPr>
          <p:cNvPr id="3" name="Picture 2" descr="Cửa thông minh điều khiển bằng thẻ từ | Cộng đồng Arduino Việt Nam">
            <a:extLst>
              <a:ext uri="{FF2B5EF4-FFF2-40B4-BE49-F238E27FC236}">
                <a16:creationId xmlns:a16="http://schemas.microsoft.com/office/drawing/2014/main" id="{1D8CF0D2-6FC4-3372-95C1-41E27654178D}"/>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199894" y="2071898"/>
            <a:ext cx="8098635" cy="7784030"/>
          </a:xfrm>
          <a:prstGeom prst="rect">
            <a:avLst/>
          </a:prstGeom>
          <a:noFill/>
          <a:ln>
            <a:noFill/>
          </a:ln>
        </p:spPr>
      </p:pic>
      <p:pic>
        <p:nvPicPr>
          <p:cNvPr id="1026" name="Picture 2" descr="Module cảm biến phát hiện vật cản-hồng ngoại | Linh kiện điện tử 4U">
            <a:extLst>
              <a:ext uri="{FF2B5EF4-FFF2-40B4-BE49-F238E27FC236}">
                <a16:creationId xmlns:a16="http://schemas.microsoft.com/office/drawing/2014/main" id="{099B9697-5DBB-AE14-F801-C38EBD6E9FA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31028" y="2114266"/>
            <a:ext cx="8063346" cy="778154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1F211F9-B8CE-30D6-AB4A-58D0A1412DD4}"/>
              </a:ext>
            </a:extLst>
          </p:cNvPr>
          <p:cNvSpPr/>
          <p:nvPr/>
        </p:nvSpPr>
        <p:spPr>
          <a:xfrm>
            <a:off x="9231028" y="2138940"/>
            <a:ext cx="3632917" cy="143921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1" name="Picture 10" descr="A close-up of a device&#10;&#10;Description automatically generated">
            <a:extLst>
              <a:ext uri="{FF2B5EF4-FFF2-40B4-BE49-F238E27FC236}">
                <a16:creationId xmlns:a16="http://schemas.microsoft.com/office/drawing/2014/main" id="{56C18DF7-DEFD-5867-3EA0-A3C3C313F85D}"/>
              </a:ext>
            </a:extLst>
          </p:cNvPr>
          <p:cNvPicPr>
            <a:picLocks noChangeAspect="1"/>
          </p:cNvPicPr>
          <p:nvPr/>
        </p:nvPicPr>
        <p:blipFill>
          <a:blip r:embed="rId8"/>
          <a:stretch>
            <a:fillRect/>
          </a:stretch>
        </p:blipFill>
        <p:spPr>
          <a:xfrm>
            <a:off x="9252752" y="2147764"/>
            <a:ext cx="8055111" cy="7739224"/>
          </a:xfrm>
          <a:prstGeom prst="rect">
            <a:avLst/>
          </a:prstGeom>
        </p:spPr>
      </p:pic>
      <p:pic>
        <p:nvPicPr>
          <p:cNvPr id="8" name="Picture 7">
            <a:extLst>
              <a:ext uri="{FF2B5EF4-FFF2-40B4-BE49-F238E27FC236}">
                <a16:creationId xmlns:a16="http://schemas.microsoft.com/office/drawing/2014/main" id="{92418E7E-15CC-0BEC-8BDC-BDC3BE27B703}"/>
              </a:ext>
            </a:extLst>
          </p:cNvPr>
          <p:cNvPicPr>
            <a:picLocks noChangeAspect="1"/>
          </p:cNvPicPr>
          <p:nvPr/>
        </p:nvPicPr>
        <p:blipFill>
          <a:blip r:embed="rId9"/>
          <a:stretch>
            <a:fillRect/>
          </a:stretch>
        </p:blipFill>
        <p:spPr>
          <a:xfrm>
            <a:off x="9173874" y="2376265"/>
            <a:ext cx="8120500" cy="7081402"/>
          </a:xfrm>
          <a:prstGeom prst="rect">
            <a:avLst/>
          </a:prstGeom>
        </p:spPr>
      </p:pic>
      <p:pic>
        <p:nvPicPr>
          <p:cNvPr id="6" name="Picture 5" descr="A blue small device with wires&#10;&#10;Description automatically generated with medium confidence">
            <a:extLst>
              <a:ext uri="{FF2B5EF4-FFF2-40B4-BE49-F238E27FC236}">
                <a16:creationId xmlns:a16="http://schemas.microsoft.com/office/drawing/2014/main" id="{31A37B13-46B7-F423-24DA-110A9B0D77BB}"/>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217539" y="2858547"/>
            <a:ext cx="8063346" cy="6027230"/>
          </a:xfrm>
          <a:prstGeom prst="rect">
            <a:avLst/>
          </a:prstGeom>
        </p:spPr>
      </p:pic>
    </p:spTree>
    <p:extLst>
      <p:ext uri="{BB962C8B-B14F-4D97-AF65-F5344CB8AC3E}">
        <p14:creationId xmlns:p14="http://schemas.microsoft.com/office/powerpoint/2010/main" val="2208159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xEl>
                                              <p:pRg st="6" end="6"/>
                                            </p:txEl>
                                          </p:spTgt>
                                        </p:tgtEl>
                                        <p:attrNameLst>
                                          <p:attrName>style.visibility</p:attrName>
                                        </p:attrNameLst>
                                      </p:cBhvr>
                                      <p:to>
                                        <p:strVal val="visible"/>
                                      </p:to>
                                    </p:set>
                                    <p:animEffect transition="in" filter="fade">
                                      <p:cBhvr>
                                        <p:cTn id="7" dur="1000"/>
                                        <p:tgtEl>
                                          <p:spTgt spid="9">
                                            <p:txEl>
                                              <p:pRg st="6" end="6"/>
                                            </p:txEl>
                                          </p:spTgt>
                                        </p:tgtEl>
                                      </p:cBhvr>
                                    </p:animEffect>
                                    <p:anim calcmode="lin" valueType="num">
                                      <p:cBhvr>
                                        <p:cTn id="8" dur="1000" fill="hold"/>
                                        <p:tgtEl>
                                          <p:spTgt spid="9">
                                            <p:txEl>
                                              <p:pRg st="6" end="6"/>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6" end="6"/>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Sơ đồ hoạt động</a:t>
            </a:r>
            <a:endParaRPr sz="6000">
              <a:solidFill>
                <a:schemeClr val="tx1">
                  <a:lumMod val="50000"/>
                  <a:lumOff val="50000"/>
                </a:schemeClr>
              </a:solidFill>
            </a:endParaRPr>
          </a:p>
        </p:txBody>
      </p:sp>
      <p:pic>
        <p:nvPicPr>
          <p:cNvPr id="8" name="Picture 7" descr="A diagram of a computer system&#10;&#10;Description automatically generated">
            <a:extLst>
              <a:ext uri="{FF2B5EF4-FFF2-40B4-BE49-F238E27FC236}">
                <a16:creationId xmlns:a16="http://schemas.microsoft.com/office/drawing/2014/main" id="{AF1C16AE-21BC-9988-F405-BE064CEAF027}"/>
              </a:ext>
            </a:extLst>
          </p:cNvPr>
          <p:cNvPicPr>
            <a:picLocks noChangeAspect="1"/>
          </p:cNvPicPr>
          <p:nvPr/>
        </p:nvPicPr>
        <p:blipFill>
          <a:blip r:embed="rId4"/>
          <a:stretch>
            <a:fillRect/>
          </a:stretch>
        </p:blipFill>
        <p:spPr>
          <a:xfrm>
            <a:off x="8333509" y="2110208"/>
            <a:ext cx="9508424" cy="7763410"/>
          </a:xfrm>
          <a:prstGeom prst="rect">
            <a:avLst/>
          </a:prstGeom>
        </p:spPr>
      </p:pic>
      <p:sp>
        <p:nvSpPr>
          <p:cNvPr id="10" name="Google Shape;658;p28">
            <a:extLst>
              <a:ext uri="{FF2B5EF4-FFF2-40B4-BE49-F238E27FC236}">
                <a16:creationId xmlns:a16="http://schemas.microsoft.com/office/drawing/2014/main" id="{ECFD01B0-7E3D-2857-4D32-E93A201030C4}"/>
              </a:ext>
            </a:extLst>
          </p:cNvPr>
          <p:cNvSpPr txBox="1"/>
          <p:nvPr/>
        </p:nvSpPr>
        <p:spPr>
          <a:xfrm>
            <a:off x="1007115" y="3193390"/>
            <a:ext cx="7575776" cy="800219"/>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Sơ đồ hệ thống phần cứng</a:t>
            </a:r>
          </a:p>
        </p:txBody>
      </p:sp>
    </p:spTree>
    <p:extLst>
      <p:ext uri="{BB962C8B-B14F-4D97-AF65-F5344CB8AC3E}">
        <p14:creationId xmlns:p14="http://schemas.microsoft.com/office/powerpoint/2010/main" val="2433247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anim calcmode="lin" valueType="num">
                                      <p:cBhvr>
                                        <p:cTn id="12" dur="1000" fill="hold"/>
                                        <p:tgtEl>
                                          <p:spTgt spid="8"/>
                                        </p:tgtEl>
                                        <p:attrNameLst>
                                          <p:attrName>ppt_x</p:attrName>
                                        </p:attrNameLst>
                                      </p:cBhvr>
                                      <p:tavLst>
                                        <p:tav tm="0">
                                          <p:val>
                                            <p:strVal val="#ppt_x"/>
                                          </p:val>
                                        </p:tav>
                                        <p:tav tm="100000">
                                          <p:val>
                                            <p:strVal val="#ppt_x"/>
                                          </p:val>
                                        </p:tav>
                                      </p:tavLst>
                                    </p:anim>
                                    <p:anim calcmode="lin" valueType="num">
                                      <p:cBhvr>
                                        <p:cTn id="13" dur="1000" fill="hold"/>
                                        <p:tgtEl>
                                          <p:spTgt spid="8"/>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10">
                                            <p:txEl>
                                              <p:pRg st="0" end="0"/>
                                            </p:txEl>
                                          </p:spTgt>
                                        </p:tgtEl>
                                        <p:attrNameLst>
                                          <p:attrName>style.visibility</p:attrName>
                                        </p:attrNameLst>
                                      </p:cBhvr>
                                      <p:to>
                                        <p:strVal val="visible"/>
                                      </p:to>
                                    </p:set>
                                    <p:animEffect transition="in" filter="fade">
                                      <p:cBhvr>
                                        <p:cTn id="16" dur="1000"/>
                                        <p:tgtEl>
                                          <p:spTgt spid="10">
                                            <p:txEl>
                                              <p:pRg st="0" end="0"/>
                                            </p:txEl>
                                          </p:spTgt>
                                        </p:tgtEl>
                                      </p:cBhvr>
                                    </p:animEffect>
                                    <p:anim calcmode="lin" valueType="num">
                                      <p:cBhvr>
                                        <p:cTn id="17"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Sơ đồ hoạt động</a:t>
            </a:r>
            <a:endParaRPr sz="6000">
              <a:solidFill>
                <a:schemeClr val="tx1">
                  <a:lumMod val="50000"/>
                  <a:lumOff val="50000"/>
                </a:schemeClr>
              </a:solidFill>
            </a:endParaRPr>
          </a:p>
        </p:txBody>
      </p:sp>
      <p:pic>
        <p:nvPicPr>
          <p:cNvPr id="2" name="Picture 1" descr="A diagram of a computer process&#10;&#10;Description automatically generated with medium confidence">
            <a:extLst>
              <a:ext uri="{FF2B5EF4-FFF2-40B4-BE49-F238E27FC236}">
                <a16:creationId xmlns:a16="http://schemas.microsoft.com/office/drawing/2014/main" id="{ECEC7697-838B-E89B-501A-153834A85FAE}"/>
              </a:ext>
            </a:extLst>
          </p:cNvPr>
          <p:cNvPicPr>
            <a:picLocks noChangeAspect="1"/>
          </p:cNvPicPr>
          <p:nvPr/>
        </p:nvPicPr>
        <p:blipFill>
          <a:blip r:embed="rId4"/>
          <a:stretch>
            <a:fillRect/>
          </a:stretch>
        </p:blipFill>
        <p:spPr>
          <a:xfrm>
            <a:off x="8299346" y="2110208"/>
            <a:ext cx="9508424" cy="7763410"/>
          </a:xfrm>
          <a:prstGeom prst="rect">
            <a:avLst/>
          </a:prstGeom>
        </p:spPr>
      </p:pic>
      <p:sp>
        <p:nvSpPr>
          <p:cNvPr id="10" name="Google Shape;658;p28">
            <a:extLst>
              <a:ext uri="{FF2B5EF4-FFF2-40B4-BE49-F238E27FC236}">
                <a16:creationId xmlns:a16="http://schemas.microsoft.com/office/drawing/2014/main" id="{ECFD01B0-7E3D-2857-4D32-E93A201030C4}"/>
              </a:ext>
            </a:extLst>
          </p:cNvPr>
          <p:cNvSpPr txBox="1"/>
          <p:nvPr/>
        </p:nvSpPr>
        <p:spPr>
          <a:xfrm>
            <a:off x="1007115" y="3193390"/>
            <a:ext cx="7575776" cy="1600438"/>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Sơ đồ hệ thống phần cứng</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Sơ đồ luồng dữ liệu mô hình</a:t>
            </a:r>
          </a:p>
        </p:txBody>
      </p:sp>
    </p:spTree>
    <p:extLst>
      <p:ext uri="{BB962C8B-B14F-4D97-AF65-F5344CB8AC3E}">
        <p14:creationId xmlns:p14="http://schemas.microsoft.com/office/powerpoint/2010/main" val="3113209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1000"/>
                                        <p:tgtEl>
                                          <p:spTgt spid="10">
                                            <p:txEl>
                                              <p:pRg st="1" end="1"/>
                                            </p:txEl>
                                          </p:spTgt>
                                        </p:tgtEl>
                                      </p:cBhvr>
                                    </p:animEffect>
                                    <p:anim calcmode="lin" valueType="num">
                                      <p:cBhvr>
                                        <p:cTn id="8"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Sơ đồ hoạt động</a:t>
            </a:r>
            <a:endParaRPr sz="6000">
              <a:solidFill>
                <a:schemeClr val="tx1">
                  <a:lumMod val="50000"/>
                  <a:lumOff val="50000"/>
                </a:schemeClr>
              </a:solidFill>
            </a:endParaRPr>
          </a:p>
        </p:txBody>
      </p:sp>
      <p:pic>
        <p:nvPicPr>
          <p:cNvPr id="9" name="Picture 8" descr="A diagram of a button open&#10;&#10;Description automatically generated">
            <a:extLst>
              <a:ext uri="{FF2B5EF4-FFF2-40B4-BE49-F238E27FC236}">
                <a16:creationId xmlns:a16="http://schemas.microsoft.com/office/drawing/2014/main" id="{867D2C3E-ED11-ADA8-46D7-FF9C113E0A8C}"/>
              </a:ext>
            </a:extLst>
          </p:cNvPr>
          <p:cNvPicPr>
            <a:picLocks noChangeAspect="1"/>
          </p:cNvPicPr>
          <p:nvPr/>
        </p:nvPicPr>
        <p:blipFill>
          <a:blip r:embed="rId4"/>
          <a:stretch>
            <a:fillRect/>
          </a:stretch>
        </p:blipFill>
        <p:spPr>
          <a:xfrm>
            <a:off x="8332081" y="2100630"/>
            <a:ext cx="9509852" cy="7747537"/>
          </a:xfrm>
          <a:prstGeom prst="rect">
            <a:avLst/>
          </a:prstGeom>
        </p:spPr>
      </p:pic>
      <p:sp>
        <p:nvSpPr>
          <p:cNvPr id="10" name="Google Shape;658;p28">
            <a:extLst>
              <a:ext uri="{FF2B5EF4-FFF2-40B4-BE49-F238E27FC236}">
                <a16:creationId xmlns:a16="http://schemas.microsoft.com/office/drawing/2014/main" id="{ECFD01B0-7E3D-2857-4D32-E93A201030C4}"/>
              </a:ext>
            </a:extLst>
          </p:cNvPr>
          <p:cNvSpPr txBox="1"/>
          <p:nvPr/>
        </p:nvSpPr>
        <p:spPr>
          <a:xfrm>
            <a:off x="1007115" y="3193390"/>
            <a:ext cx="7575776" cy="2400657"/>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Sơ đồ hệ thống phần cứng</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Sơ đồ luồng dữ liệu mô hình</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Chế độ thủ công</a:t>
            </a:r>
          </a:p>
        </p:txBody>
      </p:sp>
    </p:spTree>
    <p:extLst>
      <p:ext uri="{BB962C8B-B14F-4D97-AF65-F5344CB8AC3E}">
        <p14:creationId xmlns:p14="http://schemas.microsoft.com/office/powerpoint/2010/main" val="97017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0">
                                            <p:txEl>
                                              <p:pRg st="2" end="2"/>
                                            </p:txEl>
                                          </p:spTgt>
                                        </p:tgtEl>
                                        <p:attrNameLst>
                                          <p:attrName>style.visibility</p:attrName>
                                        </p:attrNameLst>
                                      </p:cBhvr>
                                      <p:to>
                                        <p:strVal val="visible"/>
                                      </p:to>
                                    </p:set>
                                    <p:animEffect transition="in" filter="fade">
                                      <p:cBhvr>
                                        <p:cTn id="7" dur="1000"/>
                                        <p:tgtEl>
                                          <p:spTgt spid="10">
                                            <p:txEl>
                                              <p:pRg st="2" end="2"/>
                                            </p:txEl>
                                          </p:spTgt>
                                        </p:tgtEl>
                                      </p:cBhvr>
                                    </p:animEffect>
                                    <p:anim calcmode="lin" valueType="num">
                                      <p:cBhvr>
                                        <p:cTn id="8"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Sơ đồ hoạt động</a:t>
            </a:r>
            <a:endParaRPr sz="6000">
              <a:solidFill>
                <a:schemeClr val="tx1">
                  <a:lumMod val="50000"/>
                  <a:lumOff val="50000"/>
                </a:schemeClr>
              </a:solidFill>
            </a:endParaRPr>
          </a:p>
        </p:txBody>
      </p:sp>
      <p:pic>
        <p:nvPicPr>
          <p:cNvPr id="7" name="Picture 6" descr="A diagram of a network&#10;&#10;Description automatically generated">
            <a:extLst>
              <a:ext uri="{FF2B5EF4-FFF2-40B4-BE49-F238E27FC236}">
                <a16:creationId xmlns:a16="http://schemas.microsoft.com/office/drawing/2014/main" id="{CBDAA248-4994-D2D9-E730-419321D85FF8}"/>
              </a:ext>
            </a:extLst>
          </p:cNvPr>
          <p:cNvPicPr>
            <a:picLocks noChangeAspect="1"/>
          </p:cNvPicPr>
          <p:nvPr/>
        </p:nvPicPr>
        <p:blipFill>
          <a:blip r:embed="rId4"/>
          <a:stretch>
            <a:fillRect/>
          </a:stretch>
        </p:blipFill>
        <p:spPr>
          <a:xfrm>
            <a:off x="8336228" y="2134131"/>
            <a:ext cx="9543104" cy="7747537"/>
          </a:xfrm>
          <a:prstGeom prst="rect">
            <a:avLst/>
          </a:prstGeom>
        </p:spPr>
      </p:pic>
      <p:sp>
        <p:nvSpPr>
          <p:cNvPr id="10" name="Google Shape;658;p28">
            <a:extLst>
              <a:ext uri="{FF2B5EF4-FFF2-40B4-BE49-F238E27FC236}">
                <a16:creationId xmlns:a16="http://schemas.microsoft.com/office/drawing/2014/main" id="{ECFD01B0-7E3D-2857-4D32-E93A201030C4}"/>
              </a:ext>
            </a:extLst>
          </p:cNvPr>
          <p:cNvSpPr txBox="1"/>
          <p:nvPr/>
        </p:nvSpPr>
        <p:spPr>
          <a:xfrm>
            <a:off x="1007115" y="3193390"/>
            <a:ext cx="7575776" cy="3200876"/>
          </a:xfrm>
          <a:prstGeom prst="rect">
            <a:avLst/>
          </a:prstGeom>
          <a:noFill/>
          <a:ln>
            <a:noFill/>
          </a:ln>
        </p:spPr>
        <p:txBody>
          <a:bodyPr spcFirstLastPara="1" wrap="square" lIns="0" tIns="0" rIns="0" bIns="0" anchor="t" anchorCtr="0">
            <a:spAutoFit/>
          </a:bodyPr>
          <a:lstStyle/>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Sơ đồ hệ thống phần cứng</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Sơ đồ luồng dữ liệu mô hình</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Chế độ thủ công</a:t>
            </a:r>
          </a:p>
          <a:p>
            <a:pPr marL="457200" marR="0" lvl="0" indent="-457200" algn="l" rtl="0">
              <a:lnSpc>
                <a:spcPct val="130000"/>
              </a:lnSpc>
              <a:spcBef>
                <a:spcPts val="0"/>
              </a:spcBef>
              <a:spcAft>
                <a:spcPts val="0"/>
              </a:spcAft>
              <a:buFont typeface="Arial" panose="020B0604020202020204" pitchFamily="34" charset="0"/>
              <a:buChar char="•"/>
            </a:pPr>
            <a:r>
              <a:rPr lang="en-US" sz="4000">
                <a:solidFill>
                  <a:srgbClr val="0B1320"/>
                </a:solidFill>
                <a:latin typeface="Roboto"/>
                <a:ea typeface="Roboto"/>
                <a:cs typeface="Roboto"/>
                <a:sym typeface="Roboto"/>
              </a:rPr>
              <a:t>Chế độ tự động</a:t>
            </a:r>
          </a:p>
        </p:txBody>
      </p:sp>
    </p:spTree>
    <p:extLst>
      <p:ext uri="{BB962C8B-B14F-4D97-AF65-F5344CB8AC3E}">
        <p14:creationId xmlns:p14="http://schemas.microsoft.com/office/powerpoint/2010/main" val="992308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
                                            <p:txEl>
                                              <p:pRg st="3" end="3"/>
                                            </p:txEl>
                                          </p:spTgt>
                                        </p:tgtEl>
                                        <p:attrNameLst>
                                          <p:attrName>style.visibility</p:attrName>
                                        </p:attrNameLst>
                                      </p:cBhvr>
                                      <p:to>
                                        <p:strVal val="visible"/>
                                      </p:to>
                                    </p:set>
                                    <p:animEffect transition="in" filter="fade">
                                      <p:cBhvr>
                                        <p:cTn id="12" dur="1000"/>
                                        <p:tgtEl>
                                          <p:spTgt spid="10">
                                            <p:txEl>
                                              <p:pRg st="3" end="3"/>
                                            </p:txEl>
                                          </p:spTgt>
                                        </p:tgtEl>
                                      </p:cBhvr>
                                    </p:animEffect>
                                    <p:anim calcmode="lin" valueType="num">
                                      <p:cBhvr>
                                        <p:cTn id="13"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323"/>
        <p:cNvGrpSpPr/>
        <p:nvPr/>
      </p:nvGrpSpPr>
      <p:grpSpPr>
        <a:xfrm>
          <a:off x="0" y="0"/>
          <a:ext cx="0" cy="0"/>
          <a:chOff x="0" y="0"/>
          <a:chExt cx="0" cy="0"/>
        </a:xfrm>
      </p:grpSpPr>
      <p:grpSp>
        <p:nvGrpSpPr>
          <p:cNvPr id="324" name="Google Shape;324;p20"/>
          <p:cNvGrpSpPr/>
          <p:nvPr/>
        </p:nvGrpSpPr>
        <p:grpSpPr>
          <a:xfrm>
            <a:off x="1028700" y="884039"/>
            <a:ext cx="16230600" cy="8374261"/>
            <a:chOff x="0" y="-38100"/>
            <a:chExt cx="4274726" cy="2205567"/>
          </a:xfrm>
        </p:grpSpPr>
        <p:sp>
          <p:nvSpPr>
            <p:cNvPr id="325" name="Google Shape;325;p20"/>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0"/>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27" name="Google Shape;327;p20"/>
          <p:cNvSpPr txBox="1"/>
          <p:nvPr/>
        </p:nvSpPr>
        <p:spPr>
          <a:xfrm>
            <a:off x="1340293" y="762000"/>
            <a:ext cx="2669833" cy="2267416"/>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US" sz="13856" b="0" i="0" u="none" strike="noStrike" cap="none">
                <a:solidFill>
                  <a:srgbClr val="F3F6FA"/>
                </a:solidFill>
                <a:latin typeface="Playfair Display Black"/>
                <a:ea typeface="Playfair Display Black"/>
                <a:cs typeface="Playfair Display Black"/>
                <a:sym typeface="Playfair Display Black"/>
              </a:rPr>
              <a:t>01.</a:t>
            </a:r>
            <a:endParaRPr/>
          </a:p>
        </p:txBody>
      </p:sp>
      <p:sp>
        <p:nvSpPr>
          <p:cNvPr id="328" name="Google Shape;328;p20"/>
          <p:cNvSpPr txBox="1"/>
          <p:nvPr/>
        </p:nvSpPr>
        <p:spPr>
          <a:xfrm>
            <a:off x="3760934" y="7382658"/>
            <a:ext cx="12997533" cy="1920526"/>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10400" b="0" i="0" u="none" strike="noStrike" cap="none">
                <a:solidFill>
                  <a:srgbClr val="F3F6FA"/>
                </a:solidFill>
                <a:latin typeface="Playfair Display Black"/>
                <a:ea typeface="Playfair Display Black"/>
                <a:cs typeface="Playfair Display Black"/>
                <a:sym typeface="Playfair Display Black"/>
              </a:rPr>
              <a:t>Giới thiệu bài toán</a:t>
            </a:r>
            <a:endParaRPr/>
          </a:p>
        </p:txBody>
      </p:sp>
      <p:grpSp>
        <p:nvGrpSpPr>
          <p:cNvPr id="329" name="Google Shape;329;p20"/>
          <p:cNvGrpSpPr/>
          <p:nvPr/>
        </p:nvGrpSpPr>
        <p:grpSpPr>
          <a:xfrm>
            <a:off x="-3233490" y="5979520"/>
            <a:ext cx="6999655" cy="8614961"/>
            <a:chOff x="0" y="0"/>
            <a:chExt cx="9332874" cy="11486614"/>
          </a:xfrm>
        </p:grpSpPr>
        <p:grpSp>
          <p:nvGrpSpPr>
            <p:cNvPr id="330" name="Google Shape;330;p20"/>
            <p:cNvGrpSpPr/>
            <p:nvPr/>
          </p:nvGrpSpPr>
          <p:grpSpPr>
            <a:xfrm>
              <a:off x="0" y="0"/>
              <a:ext cx="9332874" cy="11486614"/>
              <a:chOff x="0" y="0"/>
              <a:chExt cx="660400" cy="812800"/>
            </a:xfrm>
          </p:grpSpPr>
          <p:sp>
            <p:nvSpPr>
              <p:cNvPr id="331" name="Google Shape;331;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3" name="Google Shape;333;p20"/>
            <p:cNvGrpSpPr/>
            <p:nvPr/>
          </p:nvGrpSpPr>
          <p:grpSpPr>
            <a:xfrm>
              <a:off x="545238" y="671062"/>
              <a:ext cx="8242398" cy="10144490"/>
              <a:chOff x="0" y="0"/>
              <a:chExt cx="660400" cy="812800"/>
            </a:xfrm>
          </p:grpSpPr>
          <p:sp>
            <p:nvSpPr>
              <p:cNvPr id="334" name="Google Shape;334;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6" name="Google Shape;336;p20"/>
            <p:cNvGrpSpPr/>
            <p:nvPr/>
          </p:nvGrpSpPr>
          <p:grpSpPr>
            <a:xfrm>
              <a:off x="1083502" y="1333541"/>
              <a:ext cx="7165870" cy="8819533"/>
              <a:chOff x="0" y="0"/>
              <a:chExt cx="660400" cy="812800"/>
            </a:xfrm>
          </p:grpSpPr>
          <p:sp>
            <p:nvSpPr>
              <p:cNvPr id="337" name="Google Shape;337;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339" name="Google Shape;339;p20"/>
          <p:cNvGrpSpPr/>
          <p:nvPr/>
        </p:nvGrpSpPr>
        <p:grpSpPr>
          <a:xfrm rot="10800000">
            <a:off x="13557529" y="-3278780"/>
            <a:ext cx="6999655" cy="8614961"/>
            <a:chOff x="0" y="0"/>
            <a:chExt cx="9332874" cy="11486614"/>
          </a:xfrm>
        </p:grpSpPr>
        <p:grpSp>
          <p:nvGrpSpPr>
            <p:cNvPr id="340" name="Google Shape;340;p20"/>
            <p:cNvGrpSpPr/>
            <p:nvPr/>
          </p:nvGrpSpPr>
          <p:grpSpPr>
            <a:xfrm>
              <a:off x="0" y="0"/>
              <a:ext cx="9332874" cy="11486614"/>
              <a:chOff x="0" y="0"/>
              <a:chExt cx="660400" cy="812800"/>
            </a:xfrm>
          </p:grpSpPr>
          <p:sp>
            <p:nvSpPr>
              <p:cNvPr id="341" name="Google Shape;341;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3" name="Google Shape;343;p20"/>
            <p:cNvGrpSpPr/>
            <p:nvPr/>
          </p:nvGrpSpPr>
          <p:grpSpPr>
            <a:xfrm>
              <a:off x="545238" y="671062"/>
              <a:ext cx="8242398" cy="10144490"/>
              <a:chOff x="0" y="0"/>
              <a:chExt cx="660400" cy="812800"/>
            </a:xfrm>
          </p:grpSpPr>
          <p:sp>
            <p:nvSpPr>
              <p:cNvPr id="344" name="Google Shape;344;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6" name="Google Shape;346;p20"/>
            <p:cNvGrpSpPr/>
            <p:nvPr/>
          </p:nvGrpSpPr>
          <p:grpSpPr>
            <a:xfrm>
              <a:off x="1083502" y="1333541"/>
              <a:ext cx="7165870" cy="8819533"/>
              <a:chOff x="0" y="0"/>
              <a:chExt cx="660400" cy="812800"/>
            </a:xfrm>
          </p:grpSpPr>
          <p:sp>
            <p:nvSpPr>
              <p:cNvPr id="347" name="Google Shape;347;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cxnSp>
        <p:nvCxnSpPr>
          <p:cNvPr id="349" name="Google Shape;349;p20"/>
          <p:cNvCxnSpPr/>
          <p:nvPr/>
        </p:nvCxnSpPr>
        <p:spPr>
          <a:xfrm>
            <a:off x="4638177" y="2245984"/>
            <a:ext cx="9799801" cy="0"/>
          </a:xfrm>
          <a:prstGeom prst="straightConnector1">
            <a:avLst/>
          </a:prstGeom>
          <a:noFill/>
          <a:ln w="38100" cap="flat" cmpd="sng">
            <a:solidFill>
              <a:srgbClr val="F3F6FA"/>
            </a:solidFill>
            <a:prstDash val="solid"/>
            <a:round/>
            <a:headEnd type="none" w="sm" len="sm"/>
            <a:tailEnd type="none" w="sm" len="sm"/>
          </a:ln>
        </p:spPr>
      </p:cxnSp>
      <p:grpSp>
        <p:nvGrpSpPr>
          <p:cNvPr id="350" name="Google Shape;350;p20"/>
          <p:cNvGrpSpPr/>
          <p:nvPr/>
        </p:nvGrpSpPr>
        <p:grpSpPr>
          <a:xfrm>
            <a:off x="15226010" y="2079760"/>
            <a:ext cx="406823" cy="408647"/>
            <a:chOff x="1813" y="0"/>
            <a:chExt cx="809173" cy="812800"/>
          </a:xfrm>
        </p:grpSpPr>
        <p:sp>
          <p:nvSpPr>
            <p:cNvPr id="351" name="Google Shape;351;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3" name="Google Shape;353;p20"/>
          <p:cNvGrpSpPr/>
          <p:nvPr/>
        </p:nvGrpSpPr>
        <p:grpSpPr>
          <a:xfrm>
            <a:off x="15789684" y="2079760"/>
            <a:ext cx="406823" cy="408647"/>
            <a:chOff x="1813" y="0"/>
            <a:chExt cx="809173" cy="812800"/>
          </a:xfrm>
        </p:grpSpPr>
        <p:sp>
          <p:nvSpPr>
            <p:cNvPr id="354" name="Google Shape;354;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6" name="Google Shape;356;p20"/>
          <p:cNvGrpSpPr/>
          <p:nvPr/>
        </p:nvGrpSpPr>
        <p:grpSpPr>
          <a:xfrm>
            <a:off x="16350731" y="2079760"/>
            <a:ext cx="406823" cy="408647"/>
            <a:chOff x="1813" y="0"/>
            <a:chExt cx="809173" cy="812800"/>
          </a:xfrm>
        </p:grpSpPr>
        <p:sp>
          <p:nvSpPr>
            <p:cNvPr id="357" name="Google Shape;357;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4351573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Giao thức </a:t>
            </a:r>
            <a:r>
              <a:rPr lang="en-US" sz="6000">
                <a:solidFill>
                  <a:schemeClr val="tx1">
                    <a:lumMod val="50000"/>
                    <a:lumOff val="50000"/>
                  </a:schemeClr>
                </a:solidFill>
                <a:latin typeface="Playfair Display Black"/>
                <a:ea typeface="Playfair Display Black"/>
                <a:cs typeface="Playfair Display Black"/>
                <a:sym typeface="Playfair Display Black"/>
              </a:rPr>
              <a:t>WebSocket</a:t>
            </a:r>
            <a:endParaRPr sz="6000">
              <a:solidFill>
                <a:schemeClr val="tx1">
                  <a:lumMod val="50000"/>
                  <a:lumOff val="50000"/>
                </a:schemeClr>
              </a:solidFill>
            </a:endParaRPr>
          </a:p>
        </p:txBody>
      </p:sp>
      <p:sp>
        <p:nvSpPr>
          <p:cNvPr id="6" name="Google Shape;658;p28">
            <a:extLst>
              <a:ext uri="{FF2B5EF4-FFF2-40B4-BE49-F238E27FC236}">
                <a16:creationId xmlns:a16="http://schemas.microsoft.com/office/drawing/2014/main" id="{4EFFFB3E-4EB8-EE43-F84B-2015F83BE9ED}"/>
              </a:ext>
            </a:extLst>
          </p:cNvPr>
          <p:cNvSpPr txBox="1"/>
          <p:nvPr/>
        </p:nvSpPr>
        <p:spPr>
          <a:xfrm>
            <a:off x="1007116" y="3193390"/>
            <a:ext cx="7351249" cy="4001095"/>
          </a:xfrm>
          <a:prstGeom prst="rect">
            <a:avLst/>
          </a:prstGeom>
          <a:noFill/>
          <a:ln>
            <a:noFill/>
          </a:ln>
        </p:spPr>
        <p:txBody>
          <a:bodyPr spcFirstLastPara="1" wrap="square" lIns="0" tIns="0" rIns="0" bIns="0" anchor="t" anchorCtr="0">
            <a:spAutoFit/>
          </a:bodyPr>
          <a:lstStyle/>
          <a:p>
            <a:pPr lvl="0" algn="just">
              <a:lnSpc>
                <a:spcPct val="130000"/>
              </a:lnSpc>
            </a:pPr>
            <a:r>
              <a:rPr lang="vi-VN" sz="4000">
                <a:solidFill>
                  <a:srgbClr val="0B1320"/>
                </a:solidFill>
                <a:latin typeface="Roboto"/>
                <a:ea typeface="Roboto"/>
                <a:cs typeface="Roboto"/>
                <a:sym typeface="Roboto"/>
              </a:rPr>
              <a:t>WebSockets là giao thức truyền thông cho phép giao tiếp hai chiều, theo thời gian thực giữa máy khách và máy chủ qua một kết nối TCP.</a:t>
            </a:r>
          </a:p>
        </p:txBody>
      </p:sp>
      <p:pic>
        <p:nvPicPr>
          <p:cNvPr id="3" name="Picture 2">
            <a:extLst>
              <a:ext uri="{FF2B5EF4-FFF2-40B4-BE49-F238E27FC236}">
                <a16:creationId xmlns:a16="http://schemas.microsoft.com/office/drawing/2014/main" id="{AAED166F-0EBE-B911-031F-5FB39368E97D}"/>
              </a:ext>
            </a:extLst>
          </p:cNvPr>
          <p:cNvPicPr>
            <a:picLocks noChangeAspect="1"/>
          </p:cNvPicPr>
          <p:nvPr/>
        </p:nvPicPr>
        <p:blipFill>
          <a:blip r:embed="rId4"/>
          <a:stretch>
            <a:fillRect/>
          </a:stretch>
        </p:blipFill>
        <p:spPr>
          <a:xfrm>
            <a:off x="8764732" y="3339673"/>
            <a:ext cx="9077200" cy="3562208"/>
          </a:xfrm>
          <a:prstGeom prst="rect">
            <a:avLst/>
          </a:prstGeom>
        </p:spPr>
      </p:pic>
    </p:spTree>
    <p:extLst>
      <p:ext uri="{BB962C8B-B14F-4D97-AF65-F5344CB8AC3E}">
        <p14:creationId xmlns:p14="http://schemas.microsoft.com/office/powerpoint/2010/main" val="3415873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Giao thức </a:t>
            </a:r>
            <a:r>
              <a:rPr lang="en-US" sz="6000">
                <a:solidFill>
                  <a:schemeClr val="tx1">
                    <a:lumMod val="50000"/>
                    <a:lumOff val="50000"/>
                  </a:schemeClr>
                </a:solidFill>
                <a:latin typeface="Playfair Display Black"/>
                <a:ea typeface="Playfair Display Black"/>
                <a:cs typeface="Playfair Display Black"/>
                <a:sym typeface="Playfair Display Black"/>
              </a:rPr>
              <a:t>WebSocket</a:t>
            </a:r>
            <a:endParaRPr sz="6000">
              <a:solidFill>
                <a:schemeClr val="tx1">
                  <a:lumMod val="50000"/>
                  <a:lumOff val="50000"/>
                </a:schemeClr>
              </a:solidFill>
            </a:endParaRPr>
          </a:p>
        </p:txBody>
      </p:sp>
      <p:sp>
        <p:nvSpPr>
          <p:cNvPr id="13" name="Google Shape;1035;p40">
            <a:extLst>
              <a:ext uri="{FF2B5EF4-FFF2-40B4-BE49-F238E27FC236}">
                <a16:creationId xmlns:a16="http://schemas.microsoft.com/office/drawing/2014/main" id="{2D286C18-3431-8C2B-1941-1470C90E9652}"/>
              </a:ext>
            </a:extLst>
          </p:cNvPr>
          <p:cNvSpPr txBox="1"/>
          <p:nvPr/>
        </p:nvSpPr>
        <p:spPr>
          <a:xfrm>
            <a:off x="12823203" y="4759434"/>
            <a:ext cx="4702342"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a:solidFill>
                  <a:srgbClr val="0B1320"/>
                </a:solidFill>
                <a:latin typeface="Roboto"/>
                <a:ea typeface="Roboto"/>
                <a:cs typeface="Roboto"/>
                <a:sym typeface="Roboto"/>
              </a:rPr>
              <a:t>Đóng kết nối WebSocket</a:t>
            </a:r>
            <a:endParaRPr/>
          </a:p>
        </p:txBody>
      </p:sp>
      <p:sp>
        <p:nvSpPr>
          <p:cNvPr id="15" name="Google Shape;1037;p40">
            <a:extLst>
              <a:ext uri="{FF2B5EF4-FFF2-40B4-BE49-F238E27FC236}">
                <a16:creationId xmlns:a16="http://schemas.microsoft.com/office/drawing/2014/main" id="{293F86BA-8963-33AD-9DBD-FF07DF8788C7}"/>
              </a:ext>
            </a:extLst>
          </p:cNvPr>
          <p:cNvSpPr txBox="1"/>
          <p:nvPr/>
        </p:nvSpPr>
        <p:spPr>
          <a:xfrm>
            <a:off x="6928699" y="4754002"/>
            <a:ext cx="5767645"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a:solidFill>
                  <a:srgbClr val="0B1320"/>
                </a:solidFill>
                <a:latin typeface="Roboto"/>
                <a:ea typeface="Roboto"/>
                <a:cs typeface="Roboto"/>
                <a:sym typeface="Roboto"/>
              </a:rPr>
              <a:t>Truyền dữ liệu qua WebSocket</a:t>
            </a:r>
            <a:endParaRPr/>
          </a:p>
        </p:txBody>
      </p:sp>
      <p:sp>
        <p:nvSpPr>
          <p:cNvPr id="16" name="Google Shape;1038;p40">
            <a:extLst>
              <a:ext uri="{FF2B5EF4-FFF2-40B4-BE49-F238E27FC236}">
                <a16:creationId xmlns:a16="http://schemas.microsoft.com/office/drawing/2014/main" id="{DCBCF8C4-9C6E-A1C1-2D9B-1C9B6390F76E}"/>
              </a:ext>
            </a:extLst>
          </p:cNvPr>
          <p:cNvSpPr txBox="1"/>
          <p:nvPr/>
        </p:nvSpPr>
        <p:spPr>
          <a:xfrm>
            <a:off x="1035297" y="4759434"/>
            <a:ext cx="6889976" cy="590931"/>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a:solidFill>
                  <a:srgbClr val="0B1320"/>
                </a:solidFill>
                <a:latin typeface="Roboto"/>
                <a:ea typeface="Roboto"/>
                <a:cs typeface="Roboto"/>
                <a:sym typeface="Roboto"/>
              </a:rPr>
              <a:t>Thiết lập kết nối WebSocket</a:t>
            </a:r>
            <a:endParaRPr/>
          </a:p>
        </p:txBody>
      </p:sp>
      <p:sp>
        <p:nvSpPr>
          <p:cNvPr id="18" name="Google Shape;1040;p40">
            <a:extLst>
              <a:ext uri="{FF2B5EF4-FFF2-40B4-BE49-F238E27FC236}">
                <a16:creationId xmlns:a16="http://schemas.microsoft.com/office/drawing/2014/main" id="{94731C3A-F0DB-1F56-C5E9-4C71AC89E0E9}"/>
              </a:ext>
            </a:extLst>
          </p:cNvPr>
          <p:cNvSpPr txBox="1"/>
          <p:nvPr/>
        </p:nvSpPr>
        <p:spPr>
          <a:xfrm>
            <a:off x="1309251" y="5812434"/>
            <a:ext cx="4843545" cy="3618106"/>
          </a:xfrm>
          <a:prstGeom prst="rect">
            <a:avLst/>
          </a:prstGeom>
          <a:noFill/>
          <a:ln>
            <a:noFill/>
          </a:ln>
        </p:spPr>
        <p:txBody>
          <a:bodyPr spcFirstLastPara="1" wrap="square" lIns="0" tIns="0" rIns="0" bIns="0" anchor="t" anchorCtr="0">
            <a:spAutoFit/>
          </a:bodyPr>
          <a:lstStyle/>
          <a:p>
            <a:pPr lvl="0" algn="just">
              <a:lnSpc>
                <a:spcPct val="140016"/>
              </a:lnSpc>
            </a:pPr>
            <a:r>
              <a:rPr lang="en-US" sz="2399">
                <a:solidFill>
                  <a:srgbClr val="0B1320"/>
                </a:solidFill>
                <a:latin typeface="Roboto"/>
                <a:ea typeface="Roboto"/>
                <a:cs typeface="Roboto"/>
                <a:sym typeface="Roboto"/>
              </a:rPr>
              <a:t>Máy khách gửi yêu cầu HTTP đến máy chủ, chỉ định giao thức WebSocket trong tiêu đề Nâng cấp. Máy chủ phản hồi bằng phản hồi HTTP bao gồm tiêu đề Nâng cấp cho biết rằng nó đang chuyển sang giao thức WebSocket</a:t>
            </a:r>
            <a:endParaRPr/>
          </a:p>
        </p:txBody>
      </p:sp>
      <p:grpSp>
        <p:nvGrpSpPr>
          <p:cNvPr id="26" name="Group 25">
            <a:extLst>
              <a:ext uri="{FF2B5EF4-FFF2-40B4-BE49-F238E27FC236}">
                <a16:creationId xmlns:a16="http://schemas.microsoft.com/office/drawing/2014/main" id="{7B88EAE2-0211-DB7D-42A8-644ACE312581}"/>
              </a:ext>
            </a:extLst>
          </p:cNvPr>
          <p:cNvGrpSpPr/>
          <p:nvPr/>
        </p:nvGrpSpPr>
        <p:grpSpPr>
          <a:xfrm>
            <a:off x="1035297" y="4130077"/>
            <a:ext cx="17280932" cy="592881"/>
            <a:chOff x="5290382" y="4357699"/>
            <a:chExt cx="12997665" cy="429287"/>
          </a:xfrm>
        </p:grpSpPr>
        <p:grpSp>
          <p:nvGrpSpPr>
            <p:cNvPr id="2" name="Google Shape;1022;p40">
              <a:extLst>
                <a:ext uri="{FF2B5EF4-FFF2-40B4-BE49-F238E27FC236}">
                  <a16:creationId xmlns:a16="http://schemas.microsoft.com/office/drawing/2014/main" id="{D6497999-93FF-6122-0632-29F5DFFDAFCD}"/>
                </a:ext>
              </a:extLst>
            </p:cNvPr>
            <p:cNvGrpSpPr/>
            <p:nvPr/>
          </p:nvGrpSpPr>
          <p:grpSpPr>
            <a:xfrm>
              <a:off x="9723040" y="4385732"/>
              <a:ext cx="371556" cy="373221"/>
              <a:chOff x="1813" y="0"/>
              <a:chExt cx="809173" cy="812800"/>
            </a:xfrm>
          </p:grpSpPr>
          <p:sp>
            <p:nvSpPr>
              <p:cNvPr id="8" name="Google Shape;1023;p40">
                <a:extLst>
                  <a:ext uri="{FF2B5EF4-FFF2-40B4-BE49-F238E27FC236}">
                    <a16:creationId xmlns:a16="http://schemas.microsoft.com/office/drawing/2014/main" id="{6300AAE9-A218-DD1A-A4BF-F34BB3D7F533}"/>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24;p40">
                <a:extLst>
                  <a:ext uri="{FF2B5EF4-FFF2-40B4-BE49-F238E27FC236}">
                    <a16:creationId xmlns:a16="http://schemas.microsoft.com/office/drawing/2014/main" id="{9D4E5570-5922-5480-C5A5-AB944BB1F90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 name="Google Shape;1025;p40">
              <a:extLst>
                <a:ext uri="{FF2B5EF4-FFF2-40B4-BE49-F238E27FC236}">
                  <a16:creationId xmlns:a16="http://schemas.microsoft.com/office/drawing/2014/main" id="{B36F837C-A198-8151-CA86-37011F07F4D4}"/>
                </a:ext>
              </a:extLst>
            </p:cNvPr>
            <p:cNvGrpSpPr/>
            <p:nvPr/>
          </p:nvGrpSpPr>
          <p:grpSpPr>
            <a:xfrm>
              <a:off x="5290382" y="4413765"/>
              <a:ext cx="371556" cy="373221"/>
              <a:chOff x="1813" y="0"/>
              <a:chExt cx="809173" cy="812800"/>
            </a:xfrm>
          </p:grpSpPr>
          <p:sp>
            <p:nvSpPr>
              <p:cNvPr id="11" name="Google Shape;1026;p40">
                <a:extLst>
                  <a:ext uri="{FF2B5EF4-FFF2-40B4-BE49-F238E27FC236}">
                    <a16:creationId xmlns:a16="http://schemas.microsoft.com/office/drawing/2014/main" id="{B5867091-9151-5A1F-F567-0C4DCB09014A}"/>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7;p40">
                <a:extLst>
                  <a:ext uri="{FF2B5EF4-FFF2-40B4-BE49-F238E27FC236}">
                    <a16:creationId xmlns:a16="http://schemas.microsoft.com/office/drawing/2014/main" id="{3630E85F-B369-61DB-B43A-E061635F1009}"/>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19" name="Google Shape;1041;p40">
              <a:extLst>
                <a:ext uri="{FF2B5EF4-FFF2-40B4-BE49-F238E27FC236}">
                  <a16:creationId xmlns:a16="http://schemas.microsoft.com/office/drawing/2014/main" id="{ADA5B997-52C9-FDDB-F3B3-331FC15E2BBB}"/>
                </a:ext>
              </a:extLst>
            </p:cNvPr>
            <p:cNvCxnSpPr/>
            <p:nvPr/>
          </p:nvCxnSpPr>
          <p:spPr>
            <a:xfrm rot="-15209">
              <a:off x="10095493" y="4553293"/>
              <a:ext cx="4061054" cy="0"/>
            </a:xfrm>
            <a:prstGeom prst="straightConnector1">
              <a:avLst/>
            </a:prstGeom>
            <a:noFill/>
            <a:ln w="38100" cap="flat" cmpd="sng">
              <a:solidFill>
                <a:srgbClr val="000000"/>
              </a:solidFill>
              <a:prstDash val="solid"/>
              <a:round/>
              <a:headEnd type="none" w="sm" len="sm"/>
              <a:tailEnd type="none" w="sm" len="sm"/>
            </a:ln>
          </p:spPr>
        </p:cxnSp>
        <p:cxnSp>
          <p:nvCxnSpPr>
            <p:cNvPr id="20" name="Google Shape;1042;p40">
              <a:extLst>
                <a:ext uri="{FF2B5EF4-FFF2-40B4-BE49-F238E27FC236}">
                  <a16:creationId xmlns:a16="http://schemas.microsoft.com/office/drawing/2014/main" id="{E92314A0-2B35-7D70-4A95-E4EE67E55E81}"/>
                </a:ext>
              </a:extLst>
            </p:cNvPr>
            <p:cNvCxnSpPr/>
            <p:nvPr/>
          </p:nvCxnSpPr>
          <p:spPr>
            <a:xfrm rot="-15209">
              <a:off x="5662835" y="4581326"/>
              <a:ext cx="4061054" cy="0"/>
            </a:xfrm>
            <a:prstGeom prst="straightConnector1">
              <a:avLst/>
            </a:prstGeom>
            <a:noFill/>
            <a:ln w="38100" cap="flat" cmpd="sng">
              <a:solidFill>
                <a:srgbClr val="000000"/>
              </a:solidFill>
              <a:prstDash val="solid"/>
              <a:round/>
              <a:headEnd type="none" w="sm" len="sm"/>
              <a:tailEnd type="none" w="sm" len="sm"/>
            </a:ln>
          </p:spPr>
        </p:cxnSp>
        <p:cxnSp>
          <p:nvCxnSpPr>
            <p:cNvPr id="21" name="Google Shape;1043;p40">
              <a:extLst>
                <a:ext uri="{FF2B5EF4-FFF2-40B4-BE49-F238E27FC236}">
                  <a16:creationId xmlns:a16="http://schemas.microsoft.com/office/drawing/2014/main" id="{23C5D705-40D8-7713-1D7F-592847718421}"/>
                </a:ext>
              </a:extLst>
            </p:cNvPr>
            <p:cNvCxnSpPr/>
            <p:nvPr/>
          </p:nvCxnSpPr>
          <p:spPr>
            <a:xfrm rot="24429">
              <a:off x="14529781" y="4539939"/>
              <a:ext cx="3758266" cy="0"/>
            </a:xfrm>
            <a:prstGeom prst="straightConnector1">
              <a:avLst/>
            </a:prstGeom>
            <a:noFill/>
            <a:ln w="38100" cap="flat" cmpd="sng">
              <a:solidFill>
                <a:srgbClr val="000000"/>
              </a:solidFill>
              <a:prstDash val="solid"/>
              <a:round/>
              <a:headEnd type="none" w="sm" len="sm"/>
              <a:tailEnd type="none" w="sm" len="sm"/>
            </a:ln>
          </p:spPr>
        </p:cxnSp>
        <p:grpSp>
          <p:nvGrpSpPr>
            <p:cNvPr id="22" name="Google Shape;1044;p40">
              <a:extLst>
                <a:ext uri="{FF2B5EF4-FFF2-40B4-BE49-F238E27FC236}">
                  <a16:creationId xmlns:a16="http://schemas.microsoft.com/office/drawing/2014/main" id="{3A0AC5AD-B3B3-6BE3-6708-C3E2EF693D7E}"/>
                </a:ext>
              </a:extLst>
            </p:cNvPr>
            <p:cNvGrpSpPr/>
            <p:nvPr/>
          </p:nvGrpSpPr>
          <p:grpSpPr>
            <a:xfrm>
              <a:off x="14157443" y="4357699"/>
              <a:ext cx="371556" cy="373221"/>
              <a:chOff x="1813" y="0"/>
              <a:chExt cx="809173" cy="812800"/>
            </a:xfrm>
          </p:grpSpPr>
          <p:sp>
            <p:nvSpPr>
              <p:cNvPr id="23" name="Google Shape;1045;p40">
                <a:extLst>
                  <a:ext uri="{FF2B5EF4-FFF2-40B4-BE49-F238E27FC236}">
                    <a16:creationId xmlns:a16="http://schemas.microsoft.com/office/drawing/2014/main" id="{0D2091C0-47AB-6A06-77DF-533D1782FFFA}"/>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46;p40">
                <a:extLst>
                  <a:ext uri="{FF2B5EF4-FFF2-40B4-BE49-F238E27FC236}">
                    <a16:creationId xmlns:a16="http://schemas.microsoft.com/office/drawing/2014/main" id="{4075C826-250D-2FCE-3D8B-064FB122795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25" name="Google Shape;658;p28">
            <a:extLst>
              <a:ext uri="{FF2B5EF4-FFF2-40B4-BE49-F238E27FC236}">
                <a16:creationId xmlns:a16="http://schemas.microsoft.com/office/drawing/2014/main" id="{40BDD1DD-BC99-1199-FD92-9605B48BF290}"/>
              </a:ext>
            </a:extLst>
          </p:cNvPr>
          <p:cNvSpPr txBox="1"/>
          <p:nvPr/>
        </p:nvSpPr>
        <p:spPr>
          <a:xfrm>
            <a:off x="1007115" y="3208192"/>
            <a:ext cx="16834817" cy="800219"/>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en-US" sz="4000">
                <a:solidFill>
                  <a:srgbClr val="0B1320"/>
                </a:solidFill>
                <a:latin typeface="Roboto"/>
                <a:ea typeface="Roboto"/>
                <a:cs typeface="Roboto"/>
                <a:sym typeface="Roboto"/>
              </a:rPr>
              <a:t>Cách thức hoạt động của WebSocket:</a:t>
            </a:r>
            <a:endParaRPr lang="vi-VN" sz="4000">
              <a:solidFill>
                <a:srgbClr val="0B1320"/>
              </a:solidFill>
              <a:latin typeface="Roboto"/>
              <a:ea typeface="Roboto"/>
              <a:cs typeface="Roboto"/>
              <a:sym typeface="Roboto"/>
            </a:endParaRPr>
          </a:p>
        </p:txBody>
      </p:sp>
      <p:sp>
        <p:nvSpPr>
          <p:cNvPr id="28" name="Google Shape;154;p15">
            <a:extLst>
              <a:ext uri="{FF2B5EF4-FFF2-40B4-BE49-F238E27FC236}">
                <a16:creationId xmlns:a16="http://schemas.microsoft.com/office/drawing/2014/main" id="{A80BD563-59C4-927C-21A4-33DB8AD64ED2}"/>
              </a:ext>
            </a:extLst>
          </p:cNvPr>
          <p:cNvSpPr/>
          <p:nvPr/>
        </p:nvSpPr>
        <p:spPr>
          <a:xfrm>
            <a:off x="999004" y="5653498"/>
            <a:ext cx="5399288" cy="4177545"/>
          </a:xfrm>
          <a:custGeom>
            <a:avLst/>
            <a:gdLst/>
            <a:ahLst/>
            <a:cxnLst/>
            <a:rect l="l" t="t" r="r" b="b"/>
            <a:pathLst>
              <a:path w="1490774" h="1156632" extrusionOk="0">
                <a:moveTo>
                  <a:pt x="65653" y="0"/>
                </a:moveTo>
                <a:lnTo>
                  <a:pt x="1425121" y="0"/>
                </a:lnTo>
                <a:cubicBezTo>
                  <a:pt x="1461380" y="0"/>
                  <a:pt x="1490774" y="29394"/>
                  <a:pt x="1490774" y="65653"/>
                </a:cubicBezTo>
                <a:lnTo>
                  <a:pt x="1490774" y="1090979"/>
                </a:lnTo>
                <a:cubicBezTo>
                  <a:pt x="1490774" y="1127238"/>
                  <a:pt x="1461380" y="1156632"/>
                  <a:pt x="1425121" y="1156632"/>
                </a:cubicBezTo>
                <a:lnTo>
                  <a:pt x="65653" y="1156632"/>
                </a:lnTo>
                <a:cubicBezTo>
                  <a:pt x="29394" y="1156632"/>
                  <a:pt x="0" y="1127238"/>
                  <a:pt x="0" y="1090979"/>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36" name="Google Shape;1040;p40">
            <a:extLst>
              <a:ext uri="{FF2B5EF4-FFF2-40B4-BE49-F238E27FC236}">
                <a16:creationId xmlns:a16="http://schemas.microsoft.com/office/drawing/2014/main" id="{A450049A-2776-196D-1017-AA1703D0F7C5}"/>
              </a:ext>
            </a:extLst>
          </p:cNvPr>
          <p:cNvSpPr txBox="1"/>
          <p:nvPr/>
        </p:nvSpPr>
        <p:spPr>
          <a:xfrm>
            <a:off x="7251983" y="5812434"/>
            <a:ext cx="4843545" cy="3618106"/>
          </a:xfrm>
          <a:prstGeom prst="rect">
            <a:avLst/>
          </a:prstGeom>
          <a:noFill/>
          <a:ln>
            <a:noFill/>
          </a:ln>
        </p:spPr>
        <p:txBody>
          <a:bodyPr spcFirstLastPara="1" wrap="square" lIns="0" tIns="0" rIns="0" bIns="0" anchor="t" anchorCtr="0">
            <a:spAutoFit/>
          </a:bodyPr>
          <a:lstStyle/>
          <a:p>
            <a:pPr lvl="0" algn="just">
              <a:lnSpc>
                <a:spcPct val="140016"/>
              </a:lnSpc>
            </a:pPr>
            <a:r>
              <a:rPr lang="en-US" sz="2399">
                <a:solidFill>
                  <a:srgbClr val="0B1320"/>
                </a:solidFill>
                <a:latin typeface="Roboto"/>
                <a:ea typeface="Roboto"/>
                <a:cs typeface="Roboto"/>
                <a:sym typeface="Roboto"/>
              </a:rPr>
              <a:t>Sau khi thiết lập kết nối hoàn tất, máy khách và máy chủ có thể giao tiếp với nhau bằng giao thức WebSocket. Giao thức WebSocket cho phép giao tiếp hai chiều giữa máy khách và máy chủ qua kết nối liên tục</a:t>
            </a:r>
            <a:endParaRPr/>
          </a:p>
        </p:txBody>
      </p:sp>
      <p:sp>
        <p:nvSpPr>
          <p:cNvPr id="38" name="Google Shape;154;p15">
            <a:extLst>
              <a:ext uri="{FF2B5EF4-FFF2-40B4-BE49-F238E27FC236}">
                <a16:creationId xmlns:a16="http://schemas.microsoft.com/office/drawing/2014/main" id="{3F049A27-DE06-4F66-9627-9493A86B0330}"/>
              </a:ext>
            </a:extLst>
          </p:cNvPr>
          <p:cNvSpPr/>
          <p:nvPr/>
        </p:nvSpPr>
        <p:spPr>
          <a:xfrm>
            <a:off x="6967007" y="5653497"/>
            <a:ext cx="5399288" cy="4177545"/>
          </a:xfrm>
          <a:custGeom>
            <a:avLst/>
            <a:gdLst/>
            <a:ahLst/>
            <a:cxnLst/>
            <a:rect l="l" t="t" r="r" b="b"/>
            <a:pathLst>
              <a:path w="1490774" h="1156632" extrusionOk="0">
                <a:moveTo>
                  <a:pt x="65653" y="0"/>
                </a:moveTo>
                <a:lnTo>
                  <a:pt x="1425121" y="0"/>
                </a:lnTo>
                <a:cubicBezTo>
                  <a:pt x="1461380" y="0"/>
                  <a:pt x="1490774" y="29394"/>
                  <a:pt x="1490774" y="65653"/>
                </a:cubicBezTo>
                <a:lnTo>
                  <a:pt x="1490774" y="1090979"/>
                </a:lnTo>
                <a:cubicBezTo>
                  <a:pt x="1490774" y="1127238"/>
                  <a:pt x="1461380" y="1156632"/>
                  <a:pt x="1425121" y="1156632"/>
                </a:cubicBezTo>
                <a:lnTo>
                  <a:pt x="65653" y="1156632"/>
                </a:lnTo>
                <a:cubicBezTo>
                  <a:pt x="29394" y="1156632"/>
                  <a:pt x="0" y="1127238"/>
                  <a:pt x="0" y="1090979"/>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0" name="Google Shape;1040;p40">
            <a:extLst>
              <a:ext uri="{FF2B5EF4-FFF2-40B4-BE49-F238E27FC236}">
                <a16:creationId xmlns:a16="http://schemas.microsoft.com/office/drawing/2014/main" id="{D587561C-651E-19CB-B7A1-9EC501D192EE}"/>
              </a:ext>
            </a:extLst>
          </p:cNvPr>
          <p:cNvSpPr txBox="1"/>
          <p:nvPr/>
        </p:nvSpPr>
        <p:spPr>
          <a:xfrm>
            <a:off x="13194715" y="5812434"/>
            <a:ext cx="4843545" cy="2584362"/>
          </a:xfrm>
          <a:prstGeom prst="rect">
            <a:avLst/>
          </a:prstGeom>
          <a:noFill/>
          <a:ln>
            <a:noFill/>
          </a:ln>
        </p:spPr>
        <p:txBody>
          <a:bodyPr spcFirstLastPara="1" wrap="square" lIns="0" tIns="0" rIns="0" bIns="0" anchor="t" anchorCtr="0">
            <a:spAutoFit/>
          </a:bodyPr>
          <a:lstStyle/>
          <a:p>
            <a:pPr lvl="0" algn="just">
              <a:lnSpc>
                <a:spcPct val="140016"/>
              </a:lnSpc>
            </a:pPr>
            <a:r>
              <a:rPr lang="vi-VN" sz="2399">
                <a:solidFill>
                  <a:srgbClr val="0B1320"/>
                </a:solidFill>
                <a:latin typeface="Roboto"/>
                <a:ea typeface="Roboto"/>
                <a:cs typeface="Roboto"/>
                <a:sym typeface="Roboto"/>
              </a:rPr>
              <a:t>Sau khi kết nối WebSocket liên tục đạt được mục đích của nó, nó có thể bị chấm dứt. Cả máy khách và máy chủ đều có thể đóng kết nối bằng cách gửi tin nhắn đóng.</a:t>
            </a:r>
            <a:endParaRPr/>
          </a:p>
        </p:txBody>
      </p:sp>
      <p:grpSp>
        <p:nvGrpSpPr>
          <p:cNvPr id="41" name="Google Shape;153;p15">
            <a:extLst>
              <a:ext uri="{FF2B5EF4-FFF2-40B4-BE49-F238E27FC236}">
                <a16:creationId xmlns:a16="http://schemas.microsoft.com/office/drawing/2014/main" id="{781CEE35-07BA-F21F-750F-DC9D80635603}"/>
              </a:ext>
            </a:extLst>
          </p:cNvPr>
          <p:cNvGrpSpPr/>
          <p:nvPr/>
        </p:nvGrpSpPr>
        <p:grpSpPr>
          <a:xfrm>
            <a:off x="13055779" y="5513237"/>
            <a:ext cx="5121416" cy="4315155"/>
            <a:chOff x="0" y="-38100"/>
            <a:chExt cx="1490774" cy="1194732"/>
          </a:xfrm>
        </p:grpSpPr>
        <p:sp>
          <p:nvSpPr>
            <p:cNvPr id="42" name="Google Shape;154;p15">
              <a:extLst>
                <a:ext uri="{FF2B5EF4-FFF2-40B4-BE49-F238E27FC236}">
                  <a16:creationId xmlns:a16="http://schemas.microsoft.com/office/drawing/2014/main" id="{4FA028AF-8722-F71F-77C7-A1F46CA65737}"/>
                </a:ext>
              </a:extLst>
            </p:cNvPr>
            <p:cNvSpPr/>
            <p:nvPr/>
          </p:nvSpPr>
          <p:spPr>
            <a:xfrm>
              <a:off x="0" y="0"/>
              <a:ext cx="1490774" cy="1156632"/>
            </a:xfrm>
            <a:custGeom>
              <a:avLst/>
              <a:gdLst/>
              <a:ahLst/>
              <a:cxnLst/>
              <a:rect l="l" t="t" r="r" b="b"/>
              <a:pathLst>
                <a:path w="1490774" h="1156632" extrusionOk="0">
                  <a:moveTo>
                    <a:pt x="65653" y="0"/>
                  </a:moveTo>
                  <a:lnTo>
                    <a:pt x="1425121" y="0"/>
                  </a:lnTo>
                  <a:cubicBezTo>
                    <a:pt x="1461380" y="0"/>
                    <a:pt x="1490774" y="29394"/>
                    <a:pt x="1490774" y="65653"/>
                  </a:cubicBezTo>
                  <a:lnTo>
                    <a:pt x="1490774" y="1090979"/>
                  </a:lnTo>
                  <a:cubicBezTo>
                    <a:pt x="1490774" y="1127238"/>
                    <a:pt x="1461380" y="1156632"/>
                    <a:pt x="1425121" y="1156632"/>
                  </a:cubicBezTo>
                  <a:lnTo>
                    <a:pt x="65653" y="1156632"/>
                  </a:lnTo>
                  <a:cubicBezTo>
                    <a:pt x="29394" y="1156632"/>
                    <a:pt x="0" y="1127238"/>
                    <a:pt x="0" y="1090979"/>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5;p15">
              <a:extLst>
                <a:ext uri="{FF2B5EF4-FFF2-40B4-BE49-F238E27FC236}">
                  <a16:creationId xmlns:a16="http://schemas.microsoft.com/office/drawing/2014/main" id="{785B9B03-CBC2-46A5-A830-0DF0A1110024}"/>
                </a:ext>
              </a:extLst>
            </p:cNvPr>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175259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fade">
                                      <p:cBhvr>
                                        <p:cTn id="41" dur="500"/>
                                        <p:tgtEl>
                                          <p:spTgt spid="41"/>
                                        </p:tgtEl>
                                      </p:cBhvr>
                                    </p:animEffect>
                                  </p:childTnLst>
                                </p:cTn>
                              </p:par>
                            </p:childTnLst>
                          </p:cTn>
                        </p:par>
                        <p:par>
                          <p:cTn id="42" fill="hold">
                            <p:stCondLst>
                              <p:cond delay="1000"/>
                            </p:stCondLst>
                            <p:childTnLst>
                              <p:par>
                                <p:cTn id="43" presetID="10" presetClass="entr" presetSubtype="0" fill="hold" nodeType="after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fade">
                                      <p:cBhvr>
                                        <p:cTn id="4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8" grpId="0" animBg="1"/>
      <p:bldP spid="38"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Giao thức I2C</a:t>
            </a:r>
            <a:endParaRPr sz="6000">
              <a:solidFill>
                <a:schemeClr val="tx1">
                  <a:lumMod val="50000"/>
                  <a:lumOff val="50000"/>
                </a:schemeClr>
              </a:solidFill>
            </a:endParaRPr>
          </a:p>
        </p:txBody>
      </p:sp>
      <p:pic>
        <p:nvPicPr>
          <p:cNvPr id="2" name="Picture 1" descr="A diagram of a computer&#10;&#10;Description automatically generated">
            <a:extLst>
              <a:ext uri="{FF2B5EF4-FFF2-40B4-BE49-F238E27FC236}">
                <a16:creationId xmlns:a16="http://schemas.microsoft.com/office/drawing/2014/main" id="{0118EA49-EF47-B442-F52F-CDFE080AF437}"/>
              </a:ext>
            </a:extLst>
          </p:cNvPr>
          <p:cNvPicPr>
            <a:picLocks noChangeAspect="1"/>
          </p:cNvPicPr>
          <p:nvPr/>
        </p:nvPicPr>
        <p:blipFill>
          <a:blip r:embed="rId4"/>
          <a:stretch>
            <a:fillRect/>
          </a:stretch>
        </p:blipFill>
        <p:spPr>
          <a:xfrm>
            <a:off x="8744762" y="3286247"/>
            <a:ext cx="9156841" cy="3553605"/>
          </a:xfrm>
          <a:prstGeom prst="rect">
            <a:avLst/>
          </a:prstGeom>
        </p:spPr>
      </p:pic>
      <p:sp>
        <p:nvSpPr>
          <p:cNvPr id="6" name="Google Shape;658;p28">
            <a:extLst>
              <a:ext uri="{FF2B5EF4-FFF2-40B4-BE49-F238E27FC236}">
                <a16:creationId xmlns:a16="http://schemas.microsoft.com/office/drawing/2014/main" id="{4EFFFB3E-4EB8-EE43-F84B-2015F83BE9ED}"/>
              </a:ext>
            </a:extLst>
          </p:cNvPr>
          <p:cNvSpPr txBox="1"/>
          <p:nvPr/>
        </p:nvSpPr>
        <p:spPr>
          <a:xfrm>
            <a:off x="1007116" y="3193390"/>
            <a:ext cx="7351249" cy="3921073"/>
          </a:xfrm>
          <a:prstGeom prst="rect">
            <a:avLst/>
          </a:prstGeom>
          <a:noFill/>
          <a:ln>
            <a:noFill/>
          </a:ln>
        </p:spPr>
        <p:txBody>
          <a:bodyPr spcFirstLastPara="1" wrap="square" lIns="0" tIns="0" rIns="0" bIns="0" anchor="t" anchorCtr="0">
            <a:spAutoFit/>
          </a:bodyPr>
          <a:lstStyle/>
          <a:p>
            <a:pPr marL="571500" lvl="0" indent="-571500" algn="just">
              <a:lnSpc>
                <a:spcPct val="130000"/>
              </a:lnSpc>
              <a:buFont typeface="Arial" panose="020B0604020202020204" pitchFamily="34" charset="0"/>
              <a:buChar char="•"/>
            </a:pPr>
            <a:r>
              <a:rPr lang="vi-VN" sz="2800">
                <a:solidFill>
                  <a:srgbClr val="0B1320"/>
                </a:solidFill>
                <a:latin typeface="Roboto"/>
                <a:ea typeface="Roboto"/>
                <a:cs typeface="Roboto"/>
                <a:sym typeface="Roboto"/>
              </a:rPr>
              <a:t>Đây là giao thức nối tiếp đồng bộ sử dụng để truyền nhận dữ liệu giữa các IC với nhau chỉ sử dụng hai đường truyền tín hiệu: SDA và SCL.</a:t>
            </a:r>
            <a:endParaRPr lang="en-US" sz="2800">
              <a:solidFill>
                <a:srgbClr val="0B1320"/>
              </a:solidFill>
              <a:latin typeface="Roboto"/>
              <a:ea typeface="Roboto"/>
              <a:cs typeface="Roboto"/>
              <a:sym typeface="Roboto"/>
            </a:endParaRPr>
          </a:p>
          <a:p>
            <a:pPr marL="571500" lvl="0" indent="-571500" algn="just">
              <a:lnSpc>
                <a:spcPct val="130000"/>
              </a:lnSpc>
              <a:buFont typeface="Arial" panose="020B0604020202020204" pitchFamily="34" charset="0"/>
              <a:buChar char="•"/>
            </a:pPr>
            <a:r>
              <a:rPr lang="vi-VN" sz="2800">
                <a:solidFill>
                  <a:srgbClr val="0B1320"/>
                </a:solidFill>
                <a:latin typeface="Roboto"/>
                <a:ea typeface="Roboto"/>
                <a:cs typeface="Roboto"/>
                <a:sym typeface="Roboto"/>
              </a:rPr>
              <a:t>Để phân biệt giữa nhiều thiết bị slave được kết nối với cùng một bus I2C, mỗi thiết bị slave được gán một địa chỉ vật lí cố định.</a:t>
            </a:r>
          </a:p>
        </p:txBody>
      </p:sp>
      <p:sp>
        <p:nvSpPr>
          <p:cNvPr id="7" name="Google Shape;658;p28">
            <a:extLst>
              <a:ext uri="{FF2B5EF4-FFF2-40B4-BE49-F238E27FC236}">
                <a16:creationId xmlns:a16="http://schemas.microsoft.com/office/drawing/2014/main" id="{7BEBFA8F-1E02-7ED2-E056-3FAFFF58F9AB}"/>
              </a:ext>
            </a:extLst>
          </p:cNvPr>
          <p:cNvSpPr txBox="1"/>
          <p:nvPr/>
        </p:nvSpPr>
        <p:spPr>
          <a:xfrm>
            <a:off x="1007115" y="7194057"/>
            <a:ext cx="16834817" cy="2800767"/>
          </a:xfrm>
          <a:prstGeom prst="rect">
            <a:avLst/>
          </a:prstGeom>
          <a:noFill/>
          <a:ln>
            <a:noFill/>
          </a:ln>
        </p:spPr>
        <p:txBody>
          <a:bodyPr spcFirstLastPara="1" wrap="square" lIns="0" tIns="0" rIns="0" bIns="0" anchor="t" anchorCtr="0">
            <a:spAutoFit/>
          </a:bodyPr>
          <a:lstStyle/>
          <a:p>
            <a:pPr marL="571500" lvl="0" indent="-571500" algn="just">
              <a:lnSpc>
                <a:spcPct val="130000"/>
              </a:lnSpc>
              <a:buFont typeface="Arial" panose="020B0604020202020204" pitchFamily="34" charset="0"/>
              <a:buChar char="•"/>
            </a:pPr>
            <a:r>
              <a:rPr lang="vi-VN" sz="2800">
                <a:solidFill>
                  <a:srgbClr val="0B1320"/>
                </a:solidFill>
                <a:latin typeface="Roboto"/>
                <a:ea typeface="Roboto"/>
                <a:cs typeface="Roboto"/>
                <a:sym typeface="Roboto"/>
              </a:rPr>
              <a:t>Khi một master muốn truyền dữ liệu đến hoặc nhận dữ liệu từ một thiết bị slave, nó xác định địa chỉ thiết bị slave cụ thể này trên đường SDA</a:t>
            </a:r>
            <a:r>
              <a:rPr lang="en-US" sz="2800">
                <a:solidFill>
                  <a:srgbClr val="0B1320"/>
                </a:solidFill>
                <a:latin typeface="Roboto"/>
                <a:ea typeface="Roboto"/>
                <a:cs typeface="Roboto"/>
                <a:sym typeface="Roboto"/>
              </a:rPr>
              <a:t> </a:t>
            </a:r>
            <a:r>
              <a:rPr lang="vi-VN" sz="2800">
                <a:solidFill>
                  <a:srgbClr val="0B1320"/>
                </a:solidFill>
                <a:latin typeface="Roboto"/>
                <a:ea typeface="Roboto"/>
                <a:cs typeface="Roboto"/>
                <a:sym typeface="Roboto"/>
              </a:rPr>
              <a:t>và sau đó tiến hành truyền dữ liệu. Vì vậy, giao tiếp có hiệu quả diễn ra giữa thiết bị master và một thiết bị slave cụ thể.</a:t>
            </a:r>
          </a:p>
          <a:p>
            <a:pPr marL="571500" lvl="0" indent="-571500" algn="just">
              <a:lnSpc>
                <a:spcPct val="130000"/>
              </a:lnSpc>
              <a:buFont typeface="Arial" panose="020B0604020202020204" pitchFamily="34" charset="0"/>
              <a:buChar char="•"/>
            </a:pPr>
            <a:r>
              <a:rPr lang="vi-VN" sz="2800">
                <a:solidFill>
                  <a:srgbClr val="0B1320"/>
                </a:solidFill>
                <a:latin typeface="Roboto"/>
                <a:ea typeface="Roboto"/>
                <a:cs typeface="Roboto"/>
                <a:sym typeface="Roboto"/>
              </a:rPr>
              <a:t>Tất cả các thiết bị slave khác không phản hồi trừ khi địa chỉ của chúng được chỉ định bởi thiết bị master trên dòng SDA.</a:t>
            </a:r>
          </a:p>
        </p:txBody>
      </p:sp>
    </p:spTree>
    <p:extLst>
      <p:ext uri="{BB962C8B-B14F-4D97-AF65-F5344CB8AC3E}">
        <p14:creationId xmlns:p14="http://schemas.microsoft.com/office/powerpoint/2010/main" val="1396451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500"/>
                                        <p:tgtEl>
                                          <p:spTgt spid="6">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xEl>
                                              <p:pRg st="1" end="1"/>
                                            </p:txEl>
                                          </p:spTgt>
                                        </p:tgtEl>
                                        <p:attrNameLst>
                                          <p:attrName>style.visibility</p:attrName>
                                        </p:attrNameLst>
                                      </p:cBhvr>
                                      <p:to>
                                        <p:strVal val="visible"/>
                                      </p:to>
                                    </p:set>
                                    <p:animEffect transition="in" filter="fade">
                                      <p:cBhvr>
                                        <p:cTn id="18" dur="500"/>
                                        <p:tgtEl>
                                          <p:spTgt spid="6">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500"/>
                                        <p:tgtEl>
                                          <p:spTgt spid="7">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7">
                                            <p:txEl>
                                              <p:pRg st="1" end="1"/>
                                            </p:txEl>
                                          </p:spTgt>
                                        </p:tgtEl>
                                        <p:attrNameLst>
                                          <p:attrName>style.visibility</p:attrName>
                                        </p:attrNameLst>
                                      </p:cBhvr>
                                      <p:to>
                                        <p:strVal val="visible"/>
                                      </p:to>
                                    </p:set>
                                    <p:animEffect transition="in" filter="fade">
                                      <p:cBhvr>
                                        <p:cTn id="28"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Kết quả</a:t>
            </a:r>
            <a:endParaRPr sz="6000">
              <a:solidFill>
                <a:schemeClr val="tx1">
                  <a:lumMod val="50000"/>
                  <a:lumOff val="50000"/>
                </a:schemeClr>
              </a:solidFill>
            </a:endParaRPr>
          </a:p>
        </p:txBody>
      </p:sp>
      <p:pic>
        <p:nvPicPr>
          <p:cNvPr id="3" name="Picture 2" descr="A circuit board with many colored lights&#10;&#10;Description automatically generated">
            <a:extLst>
              <a:ext uri="{FF2B5EF4-FFF2-40B4-BE49-F238E27FC236}">
                <a16:creationId xmlns:a16="http://schemas.microsoft.com/office/drawing/2014/main" id="{E11A61F5-B6A6-F9A9-2576-F8C5E2DDAF54}"/>
              </a:ext>
            </a:extLst>
          </p:cNvPr>
          <p:cNvPicPr>
            <a:picLocks noChangeAspect="1"/>
          </p:cNvPicPr>
          <p:nvPr/>
        </p:nvPicPr>
        <p:blipFill>
          <a:blip r:embed="rId4"/>
          <a:stretch>
            <a:fillRect/>
          </a:stretch>
        </p:blipFill>
        <p:spPr>
          <a:xfrm>
            <a:off x="3534298" y="3193390"/>
            <a:ext cx="11219404" cy="6304788"/>
          </a:xfrm>
          <a:prstGeom prst="rect">
            <a:avLst/>
          </a:prstGeom>
        </p:spPr>
      </p:pic>
      <p:sp>
        <p:nvSpPr>
          <p:cNvPr id="8" name="Google Shape;658;p28">
            <a:extLst>
              <a:ext uri="{FF2B5EF4-FFF2-40B4-BE49-F238E27FC236}">
                <a16:creationId xmlns:a16="http://schemas.microsoft.com/office/drawing/2014/main" id="{2FE04FA3-3F43-D65E-9F10-EE987064A1F1}"/>
              </a:ext>
            </a:extLst>
          </p:cNvPr>
          <p:cNvSpPr txBox="1"/>
          <p:nvPr/>
        </p:nvSpPr>
        <p:spPr>
          <a:xfrm>
            <a:off x="5468375" y="9612512"/>
            <a:ext cx="7351249" cy="560153"/>
          </a:xfrm>
          <a:prstGeom prst="rect">
            <a:avLst/>
          </a:prstGeom>
          <a:noFill/>
          <a:ln>
            <a:noFill/>
          </a:ln>
        </p:spPr>
        <p:txBody>
          <a:bodyPr spcFirstLastPara="1" wrap="square" lIns="0" tIns="0" rIns="0" bIns="0" anchor="t" anchorCtr="0">
            <a:spAutoFit/>
          </a:bodyPr>
          <a:lstStyle/>
          <a:p>
            <a:pPr lvl="0" algn="ctr">
              <a:lnSpc>
                <a:spcPct val="130000"/>
              </a:lnSpc>
            </a:pPr>
            <a:r>
              <a:rPr lang="en-US" sz="2800">
                <a:solidFill>
                  <a:srgbClr val="0B1320"/>
                </a:solidFill>
                <a:latin typeface="Roboto"/>
                <a:ea typeface="Roboto"/>
                <a:cs typeface="Roboto"/>
                <a:sym typeface="Roboto"/>
              </a:rPr>
              <a:t>Demo hệ thống nhúng </a:t>
            </a:r>
            <a:endParaRPr lang="vi-VN" sz="28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1257414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5783180"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nhúng kết hợp IOT</a:t>
            </a:r>
            <a:endParaRPr/>
          </a:p>
        </p:txBody>
      </p: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Kết quả</a:t>
            </a:r>
            <a:endParaRPr sz="6000">
              <a:solidFill>
                <a:schemeClr val="tx1">
                  <a:lumMod val="50000"/>
                  <a:lumOff val="50000"/>
                </a:schemeClr>
              </a:solidFill>
            </a:endParaRPr>
          </a:p>
        </p:txBody>
      </p:sp>
      <p:sp>
        <p:nvSpPr>
          <p:cNvPr id="8" name="Google Shape;658;p28">
            <a:extLst>
              <a:ext uri="{FF2B5EF4-FFF2-40B4-BE49-F238E27FC236}">
                <a16:creationId xmlns:a16="http://schemas.microsoft.com/office/drawing/2014/main" id="{2FE04FA3-3F43-D65E-9F10-EE987064A1F1}"/>
              </a:ext>
            </a:extLst>
          </p:cNvPr>
          <p:cNvSpPr txBox="1"/>
          <p:nvPr/>
        </p:nvSpPr>
        <p:spPr>
          <a:xfrm>
            <a:off x="5468375" y="9568286"/>
            <a:ext cx="7351249" cy="560153"/>
          </a:xfrm>
          <a:prstGeom prst="rect">
            <a:avLst/>
          </a:prstGeom>
          <a:noFill/>
          <a:ln>
            <a:noFill/>
          </a:ln>
        </p:spPr>
        <p:txBody>
          <a:bodyPr spcFirstLastPara="1" wrap="square" lIns="0" tIns="0" rIns="0" bIns="0" anchor="t" anchorCtr="0">
            <a:spAutoFit/>
          </a:bodyPr>
          <a:lstStyle/>
          <a:p>
            <a:pPr lvl="0" algn="ctr">
              <a:lnSpc>
                <a:spcPct val="130000"/>
              </a:lnSpc>
            </a:pPr>
            <a:r>
              <a:rPr lang="en-US" sz="2800">
                <a:solidFill>
                  <a:srgbClr val="0B1320"/>
                </a:solidFill>
                <a:latin typeface="Roboto"/>
                <a:ea typeface="Roboto"/>
                <a:cs typeface="Roboto"/>
                <a:sym typeface="Roboto"/>
              </a:rPr>
              <a:t>Demo giao tiếp giữa Arduino-Esp-Server</a:t>
            </a:r>
            <a:endParaRPr lang="vi-VN" sz="2800">
              <a:solidFill>
                <a:srgbClr val="0B1320"/>
              </a:solidFill>
              <a:latin typeface="Roboto"/>
              <a:ea typeface="Roboto"/>
              <a:cs typeface="Roboto"/>
              <a:sym typeface="Roboto"/>
            </a:endParaRPr>
          </a:p>
        </p:txBody>
      </p:sp>
      <p:pic>
        <p:nvPicPr>
          <p:cNvPr id="2" name="Picture 1" descr="A screenshot of a computer&#10;&#10;Description automatically generated">
            <a:extLst>
              <a:ext uri="{FF2B5EF4-FFF2-40B4-BE49-F238E27FC236}">
                <a16:creationId xmlns:a16="http://schemas.microsoft.com/office/drawing/2014/main" id="{86ECD9EA-5CF6-B890-B2C8-FEBDA2EB4587}"/>
              </a:ext>
            </a:extLst>
          </p:cNvPr>
          <p:cNvPicPr>
            <a:picLocks noChangeAspect="1"/>
          </p:cNvPicPr>
          <p:nvPr/>
        </p:nvPicPr>
        <p:blipFill>
          <a:blip r:embed="rId4"/>
          <a:stretch>
            <a:fillRect/>
          </a:stretch>
        </p:blipFill>
        <p:spPr>
          <a:xfrm>
            <a:off x="3450393" y="3193390"/>
            <a:ext cx="11532009" cy="6036768"/>
          </a:xfrm>
          <a:prstGeom prst="rect">
            <a:avLst/>
          </a:prstGeom>
        </p:spPr>
      </p:pic>
    </p:spTree>
    <p:extLst>
      <p:ext uri="{BB962C8B-B14F-4D97-AF65-F5344CB8AC3E}">
        <p14:creationId xmlns:p14="http://schemas.microsoft.com/office/powerpoint/2010/main" val="3069673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323"/>
        <p:cNvGrpSpPr/>
        <p:nvPr/>
      </p:nvGrpSpPr>
      <p:grpSpPr>
        <a:xfrm>
          <a:off x="0" y="0"/>
          <a:ext cx="0" cy="0"/>
          <a:chOff x="0" y="0"/>
          <a:chExt cx="0" cy="0"/>
        </a:xfrm>
      </p:grpSpPr>
      <p:grpSp>
        <p:nvGrpSpPr>
          <p:cNvPr id="324" name="Google Shape;324;p20"/>
          <p:cNvGrpSpPr/>
          <p:nvPr/>
        </p:nvGrpSpPr>
        <p:grpSpPr>
          <a:xfrm>
            <a:off x="1028700" y="884039"/>
            <a:ext cx="16230600" cy="8374261"/>
            <a:chOff x="0" y="-38100"/>
            <a:chExt cx="4274726" cy="2205567"/>
          </a:xfrm>
        </p:grpSpPr>
        <p:sp>
          <p:nvSpPr>
            <p:cNvPr id="325" name="Google Shape;325;p20"/>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0"/>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27" name="Google Shape;327;p20"/>
          <p:cNvSpPr txBox="1"/>
          <p:nvPr/>
        </p:nvSpPr>
        <p:spPr>
          <a:xfrm>
            <a:off x="1340293" y="762000"/>
            <a:ext cx="2669833" cy="2985176"/>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US" sz="13856" b="0" i="0" u="none" strike="noStrike" cap="none">
                <a:solidFill>
                  <a:srgbClr val="F3F6FA"/>
                </a:solidFill>
                <a:latin typeface="Playfair Display Black"/>
                <a:ea typeface="Playfair Display Black"/>
                <a:cs typeface="Playfair Display Black"/>
                <a:sym typeface="Playfair Display Black"/>
              </a:rPr>
              <a:t>04.</a:t>
            </a:r>
            <a:endParaRPr/>
          </a:p>
        </p:txBody>
      </p:sp>
      <p:sp>
        <p:nvSpPr>
          <p:cNvPr id="328" name="Google Shape;328;p20"/>
          <p:cNvSpPr txBox="1"/>
          <p:nvPr/>
        </p:nvSpPr>
        <p:spPr>
          <a:xfrm>
            <a:off x="3760934" y="7382658"/>
            <a:ext cx="12997533" cy="1920526"/>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10400" b="0" i="0" u="none" strike="noStrike" cap="none">
                <a:solidFill>
                  <a:srgbClr val="F3F6FA"/>
                </a:solidFill>
                <a:latin typeface="Playfair Display Black"/>
                <a:ea typeface="Playfair Display Black"/>
                <a:cs typeface="Playfair Display Black"/>
                <a:sym typeface="Playfair Display Black"/>
              </a:rPr>
              <a:t>Hệ thống server</a:t>
            </a:r>
            <a:endParaRPr/>
          </a:p>
        </p:txBody>
      </p:sp>
      <p:grpSp>
        <p:nvGrpSpPr>
          <p:cNvPr id="329" name="Google Shape;329;p20"/>
          <p:cNvGrpSpPr/>
          <p:nvPr/>
        </p:nvGrpSpPr>
        <p:grpSpPr>
          <a:xfrm>
            <a:off x="-3233490" y="5979520"/>
            <a:ext cx="6999655" cy="8614961"/>
            <a:chOff x="0" y="0"/>
            <a:chExt cx="9332874" cy="11486614"/>
          </a:xfrm>
        </p:grpSpPr>
        <p:grpSp>
          <p:nvGrpSpPr>
            <p:cNvPr id="330" name="Google Shape;330;p20"/>
            <p:cNvGrpSpPr/>
            <p:nvPr/>
          </p:nvGrpSpPr>
          <p:grpSpPr>
            <a:xfrm>
              <a:off x="0" y="0"/>
              <a:ext cx="9332874" cy="11486614"/>
              <a:chOff x="0" y="0"/>
              <a:chExt cx="660400" cy="812800"/>
            </a:xfrm>
          </p:grpSpPr>
          <p:sp>
            <p:nvSpPr>
              <p:cNvPr id="331" name="Google Shape;331;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3" name="Google Shape;333;p20"/>
            <p:cNvGrpSpPr/>
            <p:nvPr/>
          </p:nvGrpSpPr>
          <p:grpSpPr>
            <a:xfrm>
              <a:off x="545238" y="671062"/>
              <a:ext cx="8242398" cy="10144490"/>
              <a:chOff x="0" y="0"/>
              <a:chExt cx="660400" cy="812800"/>
            </a:xfrm>
          </p:grpSpPr>
          <p:sp>
            <p:nvSpPr>
              <p:cNvPr id="334" name="Google Shape;334;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6" name="Google Shape;336;p20"/>
            <p:cNvGrpSpPr/>
            <p:nvPr/>
          </p:nvGrpSpPr>
          <p:grpSpPr>
            <a:xfrm>
              <a:off x="1083502" y="1333541"/>
              <a:ext cx="7165870" cy="8819533"/>
              <a:chOff x="0" y="0"/>
              <a:chExt cx="660400" cy="812800"/>
            </a:xfrm>
          </p:grpSpPr>
          <p:sp>
            <p:nvSpPr>
              <p:cNvPr id="337" name="Google Shape;337;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339" name="Google Shape;339;p20"/>
          <p:cNvGrpSpPr/>
          <p:nvPr/>
        </p:nvGrpSpPr>
        <p:grpSpPr>
          <a:xfrm rot="10800000">
            <a:off x="13557529" y="-3278780"/>
            <a:ext cx="6999655" cy="8614961"/>
            <a:chOff x="0" y="0"/>
            <a:chExt cx="9332874" cy="11486614"/>
          </a:xfrm>
        </p:grpSpPr>
        <p:grpSp>
          <p:nvGrpSpPr>
            <p:cNvPr id="340" name="Google Shape;340;p20"/>
            <p:cNvGrpSpPr/>
            <p:nvPr/>
          </p:nvGrpSpPr>
          <p:grpSpPr>
            <a:xfrm>
              <a:off x="0" y="0"/>
              <a:ext cx="9332874" cy="11486614"/>
              <a:chOff x="0" y="0"/>
              <a:chExt cx="660400" cy="812800"/>
            </a:xfrm>
          </p:grpSpPr>
          <p:sp>
            <p:nvSpPr>
              <p:cNvPr id="341" name="Google Shape;341;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3" name="Google Shape;343;p20"/>
            <p:cNvGrpSpPr/>
            <p:nvPr/>
          </p:nvGrpSpPr>
          <p:grpSpPr>
            <a:xfrm>
              <a:off x="545238" y="671062"/>
              <a:ext cx="8242398" cy="10144490"/>
              <a:chOff x="0" y="0"/>
              <a:chExt cx="660400" cy="812800"/>
            </a:xfrm>
          </p:grpSpPr>
          <p:sp>
            <p:nvSpPr>
              <p:cNvPr id="344" name="Google Shape;344;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6" name="Google Shape;346;p20"/>
            <p:cNvGrpSpPr/>
            <p:nvPr/>
          </p:nvGrpSpPr>
          <p:grpSpPr>
            <a:xfrm>
              <a:off x="1083502" y="1333541"/>
              <a:ext cx="7165870" cy="8819533"/>
              <a:chOff x="0" y="0"/>
              <a:chExt cx="660400" cy="812800"/>
            </a:xfrm>
          </p:grpSpPr>
          <p:sp>
            <p:nvSpPr>
              <p:cNvPr id="347" name="Google Shape;347;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cxnSp>
        <p:nvCxnSpPr>
          <p:cNvPr id="349" name="Google Shape;349;p20"/>
          <p:cNvCxnSpPr/>
          <p:nvPr/>
        </p:nvCxnSpPr>
        <p:spPr>
          <a:xfrm>
            <a:off x="4638177" y="2245984"/>
            <a:ext cx="9799801" cy="0"/>
          </a:xfrm>
          <a:prstGeom prst="straightConnector1">
            <a:avLst/>
          </a:prstGeom>
          <a:noFill/>
          <a:ln w="38100" cap="flat" cmpd="sng">
            <a:solidFill>
              <a:srgbClr val="F3F6FA"/>
            </a:solidFill>
            <a:prstDash val="solid"/>
            <a:round/>
            <a:headEnd type="none" w="sm" len="sm"/>
            <a:tailEnd type="none" w="sm" len="sm"/>
          </a:ln>
        </p:spPr>
      </p:cxnSp>
      <p:grpSp>
        <p:nvGrpSpPr>
          <p:cNvPr id="350" name="Google Shape;350;p20"/>
          <p:cNvGrpSpPr/>
          <p:nvPr/>
        </p:nvGrpSpPr>
        <p:grpSpPr>
          <a:xfrm>
            <a:off x="15226010" y="2079760"/>
            <a:ext cx="406823" cy="408647"/>
            <a:chOff x="1813" y="0"/>
            <a:chExt cx="809173" cy="812800"/>
          </a:xfrm>
        </p:grpSpPr>
        <p:sp>
          <p:nvSpPr>
            <p:cNvPr id="351" name="Google Shape;351;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3" name="Google Shape;353;p20"/>
          <p:cNvGrpSpPr/>
          <p:nvPr/>
        </p:nvGrpSpPr>
        <p:grpSpPr>
          <a:xfrm>
            <a:off x="15789684" y="2079760"/>
            <a:ext cx="406823" cy="408647"/>
            <a:chOff x="1813" y="0"/>
            <a:chExt cx="809173" cy="812800"/>
          </a:xfrm>
        </p:grpSpPr>
        <p:sp>
          <p:nvSpPr>
            <p:cNvPr id="354" name="Google Shape;354;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6" name="Google Shape;356;p20"/>
          <p:cNvGrpSpPr/>
          <p:nvPr/>
        </p:nvGrpSpPr>
        <p:grpSpPr>
          <a:xfrm>
            <a:off x="16350731" y="2079760"/>
            <a:ext cx="406823" cy="408647"/>
            <a:chOff x="1813" y="0"/>
            <a:chExt cx="809173" cy="812800"/>
          </a:xfrm>
        </p:grpSpPr>
        <p:sp>
          <p:nvSpPr>
            <p:cNvPr id="357" name="Google Shape;357;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2671655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364;p21">
            <a:extLst>
              <a:ext uri="{FF2B5EF4-FFF2-40B4-BE49-F238E27FC236}">
                <a16:creationId xmlns:a16="http://schemas.microsoft.com/office/drawing/2014/main" id="{9AFF4AA1-816B-FE24-35E4-56E7F91BF75A}"/>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Mô hình MVC (Model-View-Controller)</a:t>
            </a:r>
            <a:endParaRPr sz="6000">
              <a:solidFill>
                <a:schemeClr val="tx1">
                  <a:lumMod val="50000"/>
                  <a:lumOff val="50000"/>
                </a:schemeClr>
              </a:solidFill>
            </a:endParaRPr>
          </a:p>
        </p:txBody>
      </p:sp>
      <p:sp>
        <p:nvSpPr>
          <p:cNvPr id="3" name="Google Shape;658;p28">
            <a:extLst>
              <a:ext uri="{FF2B5EF4-FFF2-40B4-BE49-F238E27FC236}">
                <a16:creationId xmlns:a16="http://schemas.microsoft.com/office/drawing/2014/main" id="{250CDB48-452B-6422-8BAD-410821C5EEDE}"/>
              </a:ext>
            </a:extLst>
          </p:cNvPr>
          <p:cNvSpPr txBox="1"/>
          <p:nvPr/>
        </p:nvSpPr>
        <p:spPr>
          <a:xfrm>
            <a:off x="1007115" y="3193390"/>
            <a:ext cx="7575776" cy="6601807"/>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Đây là mô hình thiết kế được sử dụng trong kỹ thuật phần mềm.</a:t>
            </a:r>
          </a:p>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MVC là một mẫu kiến trúc phần mềm để tạo giao diện người dùng trên máy tính.</a:t>
            </a:r>
          </a:p>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MVC chia thành ba phần được kết nối với nhau và mỗi thành phần đều có một nhiệm vụ riêng của nó và độc lập với các thành phần khác.</a:t>
            </a:r>
          </a:p>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MVC được sử dụng rộng rãi trong phát triển web, sự khác biệt được tùy chỉnh liên quan đến sự có mặt của server - client.</a:t>
            </a:r>
          </a:p>
        </p:txBody>
      </p:sp>
      <p:pic>
        <p:nvPicPr>
          <p:cNvPr id="1026" name="Picture 2" descr="MVC là gì? Tổng quan mô hình MVC trong lập trình website từ A - Z">
            <a:extLst>
              <a:ext uri="{FF2B5EF4-FFF2-40B4-BE49-F238E27FC236}">
                <a16:creationId xmlns:a16="http://schemas.microsoft.com/office/drawing/2014/main" id="{7116BEDC-844D-40D2-788F-437905BB38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78618" y="3350285"/>
            <a:ext cx="9000714" cy="6126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0541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364;p21">
            <a:extLst>
              <a:ext uri="{FF2B5EF4-FFF2-40B4-BE49-F238E27FC236}">
                <a16:creationId xmlns:a16="http://schemas.microsoft.com/office/drawing/2014/main" id="{9AFF4AA1-816B-FE24-35E4-56E7F91BF75A}"/>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Các thành phần trong MVC</a:t>
            </a:r>
            <a:endParaRPr sz="6000">
              <a:solidFill>
                <a:schemeClr val="tx1">
                  <a:lumMod val="50000"/>
                  <a:lumOff val="50000"/>
                </a:schemeClr>
              </a:solidFill>
            </a:endParaRPr>
          </a:p>
        </p:txBody>
      </p:sp>
      <p:grpSp>
        <p:nvGrpSpPr>
          <p:cNvPr id="2" name="Google Shape;153;p15">
            <a:extLst>
              <a:ext uri="{FF2B5EF4-FFF2-40B4-BE49-F238E27FC236}">
                <a16:creationId xmlns:a16="http://schemas.microsoft.com/office/drawing/2014/main" id="{2E8FB866-311A-6AC4-99A8-94DBD5E46ACA}"/>
              </a:ext>
            </a:extLst>
          </p:cNvPr>
          <p:cNvGrpSpPr/>
          <p:nvPr/>
        </p:nvGrpSpPr>
        <p:grpSpPr>
          <a:xfrm>
            <a:off x="461048" y="5319141"/>
            <a:ext cx="5660281" cy="4536250"/>
            <a:chOff x="0" y="-38100"/>
            <a:chExt cx="1490774" cy="1194732"/>
          </a:xfrm>
        </p:grpSpPr>
        <p:sp>
          <p:nvSpPr>
            <p:cNvPr id="3" name="Google Shape;154;p15">
              <a:extLst>
                <a:ext uri="{FF2B5EF4-FFF2-40B4-BE49-F238E27FC236}">
                  <a16:creationId xmlns:a16="http://schemas.microsoft.com/office/drawing/2014/main" id="{53E789A1-0039-2946-07D0-94F3CDB3C174}"/>
                </a:ext>
              </a:extLst>
            </p:cNvPr>
            <p:cNvSpPr/>
            <p:nvPr/>
          </p:nvSpPr>
          <p:spPr>
            <a:xfrm>
              <a:off x="0" y="0"/>
              <a:ext cx="1490774" cy="1156632"/>
            </a:xfrm>
            <a:custGeom>
              <a:avLst/>
              <a:gdLst/>
              <a:ahLst/>
              <a:cxnLst/>
              <a:rect l="l" t="t" r="r" b="b"/>
              <a:pathLst>
                <a:path w="1490774" h="1156632" extrusionOk="0">
                  <a:moveTo>
                    <a:pt x="65653" y="0"/>
                  </a:moveTo>
                  <a:lnTo>
                    <a:pt x="1425121" y="0"/>
                  </a:lnTo>
                  <a:cubicBezTo>
                    <a:pt x="1461380" y="0"/>
                    <a:pt x="1490774" y="29394"/>
                    <a:pt x="1490774" y="65653"/>
                  </a:cubicBezTo>
                  <a:lnTo>
                    <a:pt x="1490774" y="1090979"/>
                  </a:lnTo>
                  <a:cubicBezTo>
                    <a:pt x="1490774" y="1127238"/>
                    <a:pt x="1461380" y="1156632"/>
                    <a:pt x="1425121" y="1156632"/>
                  </a:cubicBezTo>
                  <a:lnTo>
                    <a:pt x="65653" y="1156632"/>
                  </a:lnTo>
                  <a:cubicBezTo>
                    <a:pt x="29394" y="1156632"/>
                    <a:pt x="0" y="1127238"/>
                    <a:pt x="0" y="1090979"/>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55;p15">
              <a:extLst>
                <a:ext uri="{FF2B5EF4-FFF2-40B4-BE49-F238E27FC236}">
                  <a16:creationId xmlns:a16="http://schemas.microsoft.com/office/drawing/2014/main" id="{D7AC2D47-4B48-B6DD-0D4C-A0A8EBA0815C}"/>
                </a:ext>
              </a:extLst>
            </p:cNvPr>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5" name="Google Shape;156;p15">
            <a:extLst>
              <a:ext uri="{FF2B5EF4-FFF2-40B4-BE49-F238E27FC236}">
                <a16:creationId xmlns:a16="http://schemas.microsoft.com/office/drawing/2014/main" id="{AEF071BF-355B-13CD-4E8A-D09DA9CDDBA4}"/>
              </a:ext>
            </a:extLst>
          </p:cNvPr>
          <p:cNvGrpSpPr/>
          <p:nvPr/>
        </p:nvGrpSpPr>
        <p:grpSpPr>
          <a:xfrm>
            <a:off x="461048" y="4003196"/>
            <a:ext cx="4287561" cy="3230765"/>
            <a:chOff x="0" y="-38100"/>
            <a:chExt cx="1129234" cy="850900"/>
          </a:xfrm>
        </p:grpSpPr>
        <p:sp>
          <p:nvSpPr>
            <p:cNvPr id="17" name="Google Shape;157;p15">
              <a:extLst>
                <a:ext uri="{FF2B5EF4-FFF2-40B4-BE49-F238E27FC236}">
                  <a16:creationId xmlns:a16="http://schemas.microsoft.com/office/drawing/2014/main" id="{82117235-8623-166B-6C52-1F5D1D534202}"/>
                </a:ext>
              </a:extLst>
            </p:cNvPr>
            <p:cNvSpPr/>
            <p:nvPr/>
          </p:nvSpPr>
          <p:spPr>
            <a:xfrm>
              <a:off x="0" y="0"/>
              <a:ext cx="1129234" cy="282729"/>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8;p15">
              <a:extLst>
                <a:ext uri="{FF2B5EF4-FFF2-40B4-BE49-F238E27FC236}">
                  <a16:creationId xmlns:a16="http://schemas.microsoft.com/office/drawing/2014/main" id="{1C01E6F3-6E49-750E-364A-764B1C187E23}"/>
                </a:ext>
              </a:extLst>
            </p:cNvPr>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9" name="Google Shape;159;p15">
            <a:extLst>
              <a:ext uri="{FF2B5EF4-FFF2-40B4-BE49-F238E27FC236}">
                <a16:creationId xmlns:a16="http://schemas.microsoft.com/office/drawing/2014/main" id="{FC73295E-79B1-B619-5330-05A9B7557188}"/>
              </a:ext>
            </a:extLst>
          </p:cNvPr>
          <p:cNvSpPr txBox="1"/>
          <p:nvPr/>
        </p:nvSpPr>
        <p:spPr>
          <a:xfrm>
            <a:off x="652425" y="5548058"/>
            <a:ext cx="5152767" cy="3768917"/>
          </a:xfrm>
          <a:prstGeom prst="rect">
            <a:avLst/>
          </a:prstGeom>
          <a:noFill/>
          <a:ln>
            <a:noFill/>
          </a:ln>
        </p:spPr>
        <p:txBody>
          <a:bodyPr spcFirstLastPara="1" wrap="square" lIns="0" tIns="0" rIns="0" bIns="0" anchor="t" anchorCtr="0">
            <a:spAutoFit/>
          </a:bodyPr>
          <a:lstStyle/>
          <a:p>
            <a:pPr marL="269875" lvl="1" algn="just">
              <a:lnSpc>
                <a:spcPct val="140016"/>
              </a:lnSpc>
              <a:buClr>
                <a:srgbClr val="0B1320"/>
              </a:buClr>
              <a:buSzPts val="2499"/>
            </a:pPr>
            <a:r>
              <a:rPr lang="vi-VN" sz="2499">
                <a:solidFill>
                  <a:srgbClr val="0B1320"/>
                </a:solidFill>
                <a:latin typeface="Roboto"/>
                <a:ea typeface="Roboto"/>
                <a:cs typeface="Roboto"/>
                <a:sym typeface="Roboto"/>
              </a:rPr>
              <a:t>o</a:t>
            </a:r>
            <a:r>
              <a:rPr lang="en-US" sz="2499">
                <a:solidFill>
                  <a:srgbClr val="0B1320"/>
                </a:solidFill>
                <a:latin typeface="Roboto"/>
                <a:ea typeface="Roboto"/>
                <a:cs typeface="Roboto"/>
                <a:sym typeface="Roboto"/>
              </a:rPr>
              <a:t> </a:t>
            </a:r>
            <a:r>
              <a:rPr lang="vi-VN" sz="2499">
                <a:solidFill>
                  <a:srgbClr val="0B1320"/>
                </a:solidFill>
                <a:latin typeface="Roboto"/>
                <a:ea typeface="Roboto"/>
                <a:cs typeface="Roboto"/>
                <a:sym typeface="Roboto"/>
              </a:rPr>
              <a:t>Có nhiệm vụ thao tác với Database</a:t>
            </a:r>
          </a:p>
          <a:p>
            <a:pPr marL="269875" lvl="1" algn="just">
              <a:lnSpc>
                <a:spcPct val="140016"/>
              </a:lnSpc>
              <a:buClr>
                <a:srgbClr val="0B1320"/>
              </a:buClr>
              <a:buSzPts val="2499"/>
            </a:pPr>
            <a:r>
              <a:rPr lang="vi-VN" sz="2499">
                <a:solidFill>
                  <a:srgbClr val="0B1320"/>
                </a:solidFill>
                <a:latin typeface="Roboto"/>
                <a:ea typeface="Roboto"/>
                <a:cs typeface="Roboto"/>
                <a:sym typeface="Roboto"/>
              </a:rPr>
              <a:t>o</a:t>
            </a:r>
            <a:r>
              <a:rPr lang="en-US" sz="2499">
                <a:solidFill>
                  <a:srgbClr val="0B1320"/>
                </a:solidFill>
                <a:latin typeface="Roboto"/>
                <a:ea typeface="Roboto"/>
                <a:cs typeface="Roboto"/>
                <a:sym typeface="Roboto"/>
              </a:rPr>
              <a:t> C</a:t>
            </a:r>
            <a:r>
              <a:rPr lang="vi-VN" sz="2499">
                <a:solidFill>
                  <a:srgbClr val="0B1320"/>
                </a:solidFill>
                <a:latin typeface="Roboto"/>
                <a:ea typeface="Roboto"/>
                <a:cs typeface="Roboto"/>
                <a:sym typeface="Roboto"/>
              </a:rPr>
              <a:t>hứa tất cả các hàm</a:t>
            </a:r>
            <a:r>
              <a:rPr lang="en-US" sz="2499">
                <a:solidFill>
                  <a:srgbClr val="0B1320"/>
                </a:solidFill>
                <a:latin typeface="Roboto"/>
                <a:ea typeface="Roboto"/>
                <a:cs typeface="Roboto"/>
                <a:sym typeface="Roboto"/>
              </a:rPr>
              <a:t> và</a:t>
            </a:r>
            <a:r>
              <a:rPr lang="vi-VN" sz="2499">
                <a:solidFill>
                  <a:srgbClr val="0B1320"/>
                </a:solidFill>
                <a:latin typeface="Roboto"/>
                <a:ea typeface="Roboto"/>
                <a:cs typeface="Roboto"/>
                <a:sym typeface="Roboto"/>
              </a:rPr>
              <a:t> phương thức truy vấn trực tiếp với dữ liệu</a:t>
            </a:r>
          </a:p>
          <a:p>
            <a:pPr marL="269875" lvl="1" algn="just">
              <a:lnSpc>
                <a:spcPct val="140016"/>
              </a:lnSpc>
              <a:buClr>
                <a:srgbClr val="0B1320"/>
              </a:buClr>
              <a:buSzPts val="2499"/>
            </a:pPr>
            <a:r>
              <a:rPr lang="vi-VN" sz="2499">
                <a:solidFill>
                  <a:srgbClr val="0B1320"/>
                </a:solidFill>
                <a:latin typeface="Roboto"/>
                <a:ea typeface="Roboto"/>
                <a:cs typeface="Roboto"/>
                <a:sym typeface="Roboto"/>
              </a:rPr>
              <a:t>o</a:t>
            </a:r>
            <a:r>
              <a:rPr lang="en-US" sz="2499">
                <a:solidFill>
                  <a:srgbClr val="0B1320"/>
                </a:solidFill>
                <a:latin typeface="Roboto"/>
                <a:ea typeface="Roboto"/>
                <a:cs typeface="Roboto"/>
                <a:sym typeface="Roboto"/>
              </a:rPr>
              <a:t> </a:t>
            </a:r>
            <a:r>
              <a:rPr lang="vi-VN" sz="2499">
                <a:solidFill>
                  <a:srgbClr val="0B1320"/>
                </a:solidFill>
                <a:latin typeface="Roboto"/>
                <a:ea typeface="Roboto"/>
                <a:cs typeface="Roboto"/>
                <a:sym typeface="Roboto"/>
              </a:rPr>
              <a:t>Controller sẽ thông qua các hàm, phương thức đó để lấy dữ liệu rồi gửi qua View</a:t>
            </a:r>
          </a:p>
        </p:txBody>
      </p:sp>
      <p:sp>
        <p:nvSpPr>
          <p:cNvPr id="20" name="Google Shape;160;p15">
            <a:extLst>
              <a:ext uri="{FF2B5EF4-FFF2-40B4-BE49-F238E27FC236}">
                <a16:creationId xmlns:a16="http://schemas.microsoft.com/office/drawing/2014/main" id="{ED1754D2-C701-94EF-2012-7F18509BE19F}"/>
              </a:ext>
            </a:extLst>
          </p:cNvPr>
          <p:cNvSpPr txBox="1"/>
          <p:nvPr/>
        </p:nvSpPr>
        <p:spPr>
          <a:xfrm>
            <a:off x="720538" y="4382977"/>
            <a:ext cx="3484765" cy="700192"/>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500" b="0" i="0" u="none" strike="noStrike" cap="none">
                <a:solidFill>
                  <a:srgbClr val="F3F6FA"/>
                </a:solidFill>
                <a:latin typeface="Playfair Display Black"/>
                <a:ea typeface="Playfair Display Black"/>
                <a:cs typeface="Playfair Display Black"/>
                <a:sym typeface="Playfair Display Black"/>
              </a:rPr>
              <a:t>Model</a:t>
            </a:r>
            <a:endParaRPr/>
          </a:p>
        </p:txBody>
      </p:sp>
      <p:grpSp>
        <p:nvGrpSpPr>
          <p:cNvPr id="21" name="Google Shape;161;p15">
            <a:extLst>
              <a:ext uri="{FF2B5EF4-FFF2-40B4-BE49-F238E27FC236}">
                <a16:creationId xmlns:a16="http://schemas.microsoft.com/office/drawing/2014/main" id="{F6EE6184-2DF7-7859-1DA2-4D3BF94246B5}"/>
              </a:ext>
            </a:extLst>
          </p:cNvPr>
          <p:cNvGrpSpPr/>
          <p:nvPr/>
        </p:nvGrpSpPr>
        <p:grpSpPr>
          <a:xfrm>
            <a:off x="6313859" y="5319141"/>
            <a:ext cx="5660281" cy="4536250"/>
            <a:chOff x="0" y="-38100"/>
            <a:chExt cx="1490774" cy="1194732"/>
          </a:xfrm>
        </p:grpSpPr>
        <p:sp>
          <p:nvSpPr>
            <p:cNvPr id="22" name="Google Shape;162;p15">
              <a:extLst>
                <a:ext uri="{FF2B5EF4-FFF2-40B4-BE49-F238E27FC236}">
                  <a16:creationId xmlns:a16="http://schemas.microsoft.com/office/drawing/2014/main" id="{ED2ED833-7536-A568-5588-BE044F6286B9}"/>
                </a:ext>
              </a:extLst>
            </p:cNvPr>
            <p:cNvSpPr/>
            <p:nvPr/>
          </p:nvSpPr>
          <p:spPr>
            <a:xfrm>
              <a:off x="0" y="0"/>
              <a:ext cx="1490774" cy="1156632"/>
            </a:xfrm>
            <a:custGeom>
              <a:avLst/>
              <a:gdLst/>
              <a:ahLst/>
              <a:cxnLst/>
              <a:rect l="l" t="t" r="r" b="b"/>
              <a:pathLst>
                <a:path w="1490774" h="1156632" extrusionOk="0">
                  <a:moveTo>
                    <a:pt x="65653" y="0"/>
                  </a:moveTo>
                  <a:lnTo>
                    <a:pt x="1425121" y="0"/>
                  </a:lnTo>
                  <a:cubicBezTo>
                    <a:pt x="1461380" y="0"/>
                    <a:pt x="1490774" y="29394"/>
                    <a:pt x="1490774" y="65653"/>
                  </a:cubicBezTo>
                  <a:lnTo>
                    <a:pt x="1490774" y="1090979"/>
                  </a:lnTo>
                  <a:cubicBezTo>
                    <a:pt x="1490774" y="1127238"/>
                    <a:pt x="1461380" y="1156632"/>
                    <a:pt x="1425121" y="1156632"/>
                  </a:cubicBezTo>
                  <a:lnTo>
                    <a:pt x="65653" y="1156632"/>
                  </a:lnTo>
                  <a:cubicBezTo>
                    <a:pt x="29394" y="1156632"/>
                    <a:pt x="0" y="1127238"/>
                    <a:pt x="0" y="1090979"/>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3;p15">
              <a:extLst>
                <a:ext uri="{FF2B5EF4-FFF2-40B4-BE49-F238E27FC236}">
                  <a16:creationId xmlns:a16="http://schemas.microsoft.com/office/drawing/2014/main" id="{19DBBBE0-4FDC-9F6F-E3A1-51DB687471DA}"/>
                </a:ext>
              </a:extLst>
            </p:cNvPr>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 name="Google Shape;164;p15">
            <a:extLst>
              <a:ext uri="{FF2B5EF4-FFF2-40B4-BE49-F238E27FC236}">
                <a16:creationId xmlns:a16="http://schemas.microsoft.com/office/drawing/2014/main" id="{2FB69764-6586-C768-F4E0-EF147D4D025C}"/>
              </a:ext>
            </a:extLst>
          </p:cNvPr>
          <p:cNvGrpSpPr/>
          <p:nvPr/>
        </p:nvGrpSpPr>
        <p:grpSpPr>
          <a:xfrm>
            <a:off x="6313859" y="4003196"/>
            <a:ext cx="4287561" cy="3230765"/>
            <a:chOff x="0" y="-38100"/>
            <a:chExt cx="1129234" cy="850900"/>
          </a:xfrm>
        </p:grpSpPr>
        <p:sp>
          <p:nvSpPr>
            <p:cNvPr id="25" name="Google Shape;165;p15">
              <a:extLst>
                <a:ext uri="{FF2B5EF4-FFF2-40B4-BE49-F238E27FC236}">
                  <a16:creationId xmlns:a16="http://schemas.microsoft.com/office/drawing/2014/main" id="{5C786836-D5E8-BAA8-ADA5-96F64735BDE0}"/>
                </a:ext>
              </a:extLst>
            </p:cNvPr>
            <p:cNvSpPr/>
            <p:nvPr/>
          </p:nvSpPr>
          <p:spPr>
            <a:xfrm>
              <a:off x="0" y="0"/>
              <a:ext cx="1129234" cy="282729"/>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6;p15">
              <a:extLst>
                <a:ext uri="{FF2B5EF4-FFF2-40B4-BE49-F238E27FC236}">
                  <a16:creationId xmlns:a16="http://schemas.microsoft.com/office/drawing/2014/main" id="{53B10FA1-F53A-CA27-01C4-CFD342FE5831}"/>
                </a:ext>
              </a:extLst>
            </p:cNvPr>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7" name="Google Shape;167;p15">
            <a:extLst>
              <a:ext uri="{FF2B5EF4-FFF2-40B4-BE49-F238E27FC236}">
                <a16:creationId xmlns:a16="http://schemas.microsoft.com/office/drawing/2014/main" id="{3C3C5DB0-E64E-5E21-7BE1-D6489931292A}"/>
              </a:ext>
            </a:extLst>
          </p:cNvPr>
          <p:cNvGrpSpPr/>
          <p:nvPr/>
        </p:nvGrpSpPr>
        <p:grpSpPr>
          <a:xfrm>
            <a:off x="12166670" y="5319141"/>
            <a:ext cx="5660281" cy="4536250"/>
            <a:chOff x="0" y="-38100"/>
            <a:chExt cx="1490774" cy="1194732"/>
          </a:xfrm>
        </p:grpSpPr>
        <p:sp>
          <p:nvSpPr>
            <p:cNvPr id="28" name="Google Shape;168;p15">
              <a:extLst>
                <a:ext uri="{FF2B5EF4-FFF2-40B4-BE49-F238E27FC236}">
                  <a16:creationId xmlns:a16="http://schemas.microsoft.com/office/drawing/2014/main" id="{F5AB2998-D5C2-9A0A-BB1E-A354160E1B6D}"/>
                </a:ext>
              </a:extLst>
            </p:cNvPr>
            <p:cNvSpPr/>
            <p:nvPr/>
          </p:nvSpPr>
          <p:spPr>
            <a:xfrm>
              <a:off x="0" y="0"/>
              <a:ext cx="1490774" cy="1156632"/>
            </a:xfrm>
            <a:custGeom>
              <a:avLst/>
              <a:gdLst/>
              <a:ahLst/>
              <a:cxnLst/>
              <a:rect l="l" t="t" r="r" b="b"/>
              <a:pathLst>
                <a:path w="1490774" h="1156632" extrusionOk="0">
                  <a:moveTo>
                    <a:pt x="65653" y="0"/>
                  </a:moveTo>
                  <a:lnTo>
                    <a:pt x="1425121" y="0"/>
                  </a:lnTo>
                  <a:cubicBezTo>
                    <a:pt x="1461380" y="0"/>
                    <a:pt x="1490774" y="29394"/>
                    <a:pt x="1490774" y="65653"/>
                  </a:cubicBezTo>
                  <a:lnTo>
                    <a:pt x="1490774" y="1090979"/>
                  </a:lnTo>
                  <a:cubicBezTo>
                    <a:pt x="1490774" y="1127238"/>
                    <a:pt x="1461380" y="1156632"/>
                    <a:pt x="1425121" y="1156632"/>
                  </a:cubicBezTo>
                  <a:lnTo>
                    <a:pt x="65653" y="1156632"/>
                  </a:lnTo>
                  <a:cubicBezTo>
                    <a:pt x="29394" y="1156632"/>
                    <a:pt x="0" y="1127238"/>
                    <a:pt x="0" y="1090979"/>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9;p15">
              <a:extLst>
                <a:ext uri="{FF2B5EF4-FFF2-40B4-BE49-F238E27FC236}">
                  <a16:creationId xmlns:a16="http://schemas.microsoft.com/office/drawing/2014/main" id="{1EEB2F19-417A-37D4-5901-361D5B19D519}"/>
                </a:ext>
              </a:extLst>
            </p:cNvPr>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0" name="Google Shape;170;p15">
            <a:extLst>
              <a:ext uri="{FF2B5EF4-FFF2-40B4-BE49-F238E27FC236}">
                <a16:creationId xmlns:a16="http://schemas.microsoft.com/office/drawing/2014/main" id="{8385A93D-B633-93C5-1D4C-CD1C29B68F79}"/>
              </a:ext>
            </a:extLst>
          </p:cNvPr>
          <p:cNvGrpSpPr/>
          <p:nvPr/>
        </p:nvGrpSpPr>
        <p:grpSpPr>
          <a:xfrm>
            <a:off x="12166670" y="4003196"/>
            <a:ext cx="4287561" cy="3230765"/>
            <a:chOff x="0" y="-38100"/>
            <a:chExt cx="1129234" cy="850900"/>
          </a:xfrm>
        </p:grpSpPr>
        <p:sp>
          <p:nvSpPr>
            <p:cNvPr id="31" name="Google Shape;171;p15">
              <a:extLst>
                <a:ext uri="{FF2B5EF4-FFF2-40B4-BE49-F238E27FC236}">
                  <a16:creationId xmlns:a16="http://schemas.microsoft.com/office/drawing/2014/main" id="{25F3B602-2E37-5DA7-A795-A08C3A06D949}"/>
                </a:ext>
              </a:extLst>
            </p:cNvPr>
            <p:cNvSpPr/>
            <p:nvPr/>
          </p:nvSpPr>
          <p:spPr>
            <a:xfrm>
              <a:off x="0" y="0"/>
              <a:ext cx="1129234" cy="282729"/>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2;p15">
              <a:extLst>
                <a:ext uri="{FF2B5EF4-FFF2-40B4-BE49-F238E27FC236}">
                  <a16:creationId xmlns:a16="http://schemas.microsoft.com/office/drawing/2014/main" id="{AB1FF18B-BF52-AA4A-B58C-80723BEB0D73}"/>
                </a:ext>
              </a:extLst>
            </p:cNvPr>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3" name="Google Shape;173;p15">
            <a:extLst>
              <a:ext uri="{FF2B5EF4-FFF2-40B4-BE49-F238E27FC236}">
                <a16:creationId xmlns:a16="http://schemas.microsoft.com/office/drawing/2014/main" id="{14060416-9C39-B0E9-D3FD-663183E6D64C}"/>
              </a:ext>
            </a:extLst>
          </p:cNvPr>
          <p:cNvSpPr txBox="1"/>
          <p:nvPr/>
        </p:nvSpPr>
        <p:spPr>
          <a:xfrm>
            <a:off x="6391367" y="5618578"/>
            <a:ext cx="5266636" cy="3768917"/>
          </a:xfrm>
          <a:prstGeom prst="rect">
            <a:avLst/>
          </a:prstGeom>
          <a:noFill/>
          <a:ln>
            <a:noFill/>
          </a:ln>
        </p:spPr>
        <p:txBody>
          <a:bodyPr spcFirstLastPara="1" wrap="square" lIns="0" tIns="0" rIns="0" bIns="0" anchor="t" anchorCtr="0">
            <a:spAutoFit/>
          </a:bodyPr>
          <a:lstStyle/>
          <a:p>
            <a:pPr marL="269875" lvl="1" algn="just">
              <a:lnSpc>
                <a:spcPct val="140016"/>
              </a:lnSpc>
              <a:buClr>
                <a:srgbClr val="0B1320"/>
              </a:buClr>
              <a:buSzPts val="2499"/>
            </a:pPr>
            <a:r>
              <a:rPr lang="vi-VN" sz="2499">
                <a:solidFill>
                  <a:srgbClr val="0B1320"/>
                </a:solidFill>
                <a:latin typeface="Roboto"/>
                <a:ea typeface="Roboto"/>
                <a:cs typeface="Roboto"/>
                <a:sym typeface="Roboto"/>
              </a:rPr>
              <a:t>o</a:t>
            </a:r>
            <a:r>
              <a:rPr lang="en-US" sz="2499">
                <a:solidFill>
                  <a:srgbClr val="0B1320"/>
                </a:solidFill>
                <a:latin typeface="Roboto"/>
                <a:ea typeface="Roboto"/>
                <a:cs typeface="Roboto"/>
                <a:sym typeface="Roboto"/>
              </a:rPr>
              <a:t> </a:t>
            </a:r>
            <a:r>
              <a:rPr lang="vi-VN" sz="2499">
                <a:solidFill>
                  <a:srgbClr val="0B1320"/>
                </a:solidFill>
                <a:latin typeface="Roboto"/>
                <a:ea typeface="Roboto"/>
                <a:cs typeface="Roboto"/>
                <a:sym typeface="Roboto"/>
              </a:rPr>
              <a:t>Là giao diện người dùng (User Interface)</a:t>
            </a:r>
          </a:p>
          <a:p>
            <a:pPr marL="269875" lvl="1" algn="just">
              <a:lnSpc>
                <a:spcPct val="140016"/>
              </a:lnSpc>
              <a:buClr>
                <a:srgbClr val="0B1320"/>
              </a:buClr>
              <a:buSzPts val="2499"/>
            </a:pPr>
            <a:r>
              <a:rPr lang="vi-VN" sz="2499">
                <a:solidFill>
                  <a:srgbClr val="0B1320"/>
                </a:solidFill>
                <a:latin typeface="Roboto"/>
                <a:ea typeface="Roboto"/>
                <a:cs typeface="Roboto"/>
                <a:sym typeface="Roboto"/>
              </a:rPr>
              <a:t>o</a:t>
            </a:r>
            <a:r>
              <a:rPr lang="en-US" sz="2499">
                <a:solidFill>
                  <a:srgbClr val="0B1320"/>
                </a:solidFill>
                <a:latin typeface="Roboto"/>
                <a:ea typeface="Roboto"/>
                <a:cs typeface="Roboto"/>
                <a:sym typeface="Roboto"/>
              </a:rPr>
              <a:t> </a:t>
            </a:r>
            <a:r>
              <a:rPr lang="vi-VN" sz="2499">
                <a:solidFill>
                  <a:srgbClr val="0B1320"/>
                </a:solidFill>
                <a:latin typeface="Roboto"/>
                <a:ea typeface="Roboto"/>
                <a:cs typeface="Roboto"/>
                <a:sym typeface="Roboto"/>
              </a:rPr>
              <a:t>Chứa các thành phần tương tác với người dùng như menu, button, image, text,...</a:t>
            </a:r>
          </a:p>
          <a:p>
            <a:pPr marL="269875" lvl="1" algn="just">
              <a:lnSpc>
                <a:spcPct val="140016"/>
              </a:lnSpc>
              <a:buClr>
                <a:srgbClr val="0B1320"/>
              </a:buClr>
              <a:buSzPts val="2499"/>
            </a:pPr>
            <a:r>
              <a:rPr lang="vi-VN" sz="2499">
                <a:solidFill>
                  <a:srgbClr val="0B1320"/>
                </a:solidFill>
                <a:latin typeface="Roboto"/>
                <a:ea typeface="Roboto"/>
                <a:cs typeface="Roboto"/>
                <a:sym typeface="Roboto"/>
              </a:rPr>
              <a:t>o</a:t>
            </a:r>
            <a:r>
              <a:rPr lang="en-US" sz="2499">
                <a:solidFill>
                  <a:srgbClr val="0B1320"/>
                </a:solidFill>
                <a:latin typeface="Roboto"/>
                <a:ea typeface="Roboto"/>
                <a:cs typeface="Roboto"/>
                <a:sym typeface="Roboto"/>
              </a:rPr>
              <a:t> </a:t>
            </a:r>
            <a:r>
              <a:rPr lang="vi-VN" sz="2499">
                <a:solidFill>
                  <a:srgbClr val="0B1320"/>
                </a:solidFill>
                <a:latin typeface="Roboto"/>
                <a:ea typeface="Roboto"/>
                <a:cs typeface="Roboto"/>
                <a:sym typeface="Roboto"/>
              </a:rPr>
              <a:t>Nơi nhận dữ liệu từ Controller và hiển thị</a:t>
            </a:r>
          </a:p>
        </p:txBody>
      </p:sp>
      <p:sp>
        <p:nvSpPr>
          <p:cNvPr id="34" name="Google Shape;174;p15">
            <a:extLst>
              <a:ext uri="{FF2B5EF4-FFF2-40B4-BE49-F238E27FC236}">
                <a16:creationId xmlns:a16="http://schemas.microsoft.com/office/drawing/2014/main" id="{BBFF0082-FB65-068F-CB3A-C65292D0AA1B}"/>
              </a:ext>
            </a:extLst>
          </p:cNvPr>
          <p:cNvSpPr txBox="1"/>
          <p:nvPr/>
        </p:nvSpPr>
        <p:spPr>
          <a:xfrm>
            <a:off x="6666591" y="4382977"/>
            <a:ext cx="3582098" cy="700192"/>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500" b="0" i="0" u="none" strike="noStrike" cap="none">
                <a:solidFill>
                  <a:srgbClr val="F3F6FA"/>
                </a:solidFill>
                <a:latin typeface="Playfair Display Black"/>
                <a:ea typeface="Playfair Display Black"/>
                <a:cs typeface="Playfair Display Black"/>
                <a:sym typeface="Playfair Display Black"/>
              </a:rPr>
              <a:t>View</a:t>
            </a:r>
            <a:endParaRPr/>
          </a:p>
        </p:txBody>
      </p:sp>
      <p:sp>
        <p:nvSpPr>
          <p:cNvPr id="35" name="Google Shape;175;p15">
            <a:extLst>
              <a:ext uri="{FF2B5EF4-FFF2-40B4-BE49-F238E27FC236}">
                <a16:creationId xmlns:a16="http://schemas.microsoft.com/office/drawing/2014/main" id="{614D34A6-9D9B-58A9-6B8E-31EA3288EA86}"/>
              </a:ext>
            </a:extLst>
          </p:cNvPr>
          <p:cNvSpPr txBox="1"/>
          <p:nvPr/>
        </p:nvSpPr>
        <p:spPr>
          <a:xfrm>
            <a:off x="12176983" y="5618578"/>
            <a:ext cx="5141301" cy="3768917"/>
          </a:xfrm>
          <a:prstGeom prst="rect">
            <a:avLst/>
          </a:prstGeom>
          <a:noFill/>
          <a:ln>
            <a:noFill/>
          </a:ln>
        </p:spPr>
        <p:txBody>
          <a:bodyPr spcFirstLastPara="1" wrap="square" lIns="0" tIns="0" rIns="0" bIns="0" anchor="t" anchorCtr="0">
            <a:spAutoFit/>
          </a:bodyPr>
          <a:lstStyle/>
          <a:p>
            <a:pPr marL="269875" lvl="1">
              <a:lnSpc>
                <a:spcPct val="140016"/>
              </a:lnSpc>
              <a:buClr>
                <a:srgbClr val="0B1320"/>
              </a:buClr>
              <a:buSzPts val="2499"/>
            </a:pPr>
            <a:r>
              <a:rPr lang="vi-VN" sz="2499">
                <a:solidFill>
                  <a:srgbClr val="0B1320"/>
                </a:solidFill>
                <a:latin typeface="Roboto"/>
                <a:ea typeface="Roboto"/>
                <a:cs typeface="Roboto"/>
                <a:sym typeface="Roboto"/>
              </a:rPr>
              <a:t>o</a:t>
            </a:r>
            <a:r>
              <a:rPr lang="en-US" sz="2499">
                <a:solidFill>
                  <a:srgbClr val="0B1320"/>
                </a:solidFill>
                <a:latin typeface="Roboto"/>
                <a:ea typeface="Roboto"/>
                <a:cs typeface="Roboto"/>
                <a:sym typeface="Roboto"/>
              </a:rPr>
              <a:t> </a:t>
            </a:r>
            <a:r>
              <a:rPr lang="vi-VN" sz="2499">
                <a:solidFill>
                  <a:srgbClr val="0B1320"/>
                </a:solidFill>
                <a:latin typeface="Roboto"/>
                <a:ea typeface="Roboto"/>
                <a:cs typeface="Roboto"/>
                <a:sym typeface="Roboto"/>
              </a:rPr>
              <a:t>Là thành phần trung gian giữa Model và View</a:t>
            </a:r>
          </a:p>
          <a:p>
            <a:pPr marL="269875" lvl="1" algn="just">
              <a:lnSpc>
                <a:spcPct val="140016"/>
              </a:lnSpc>
              <a:buClr>
                <a:srgbClr val="0B1320"/>
              </a:buClr>
              <a:buSzPts val="2499"/>
            </a:pPr>
            <a:r>
              <a:rPr lang="vi-VN" sz="2499">
                <a:solidFill>
                  <a:srgbClr val="0B1320"/>
                </a:solidFill>
                <a:latin typeface="Roboto"/>
                <a:ea typeface="Roboto"/>
                <a:cs typeface="Roboto"/>
                <a:sym typeface="Roboto"/>
              </a:rPr>
              <a:t>o</a:t>
            </a:r>
            <a:r>
              <a:rPr lang="en-US" sz="2499">
                <a:solidFill>
                  <a:srgbClr val="0B1320"/>
                </a:solidFill>
                <a:latin typeface="Roboto"/>
                <a:ea typeface="Roboto"/>
                <a:cs typeface="Roboto"/>
                <a:sym typeface="Roboto"/>
              </a:rPr>
              <a:t> </a:t>
            </a:r>
            <a:r>
              <a:rPr lang="vi-VN" sz="2499">
                <a:solidFill>
                  <a:srgbClr val="0B1320"/>
                </a:solidFill>
                <a:latin typeface="Roboto"/>
                <a:ea typeface="Roboto"/>
                <a:cs typeface="Roboto"/>
                <a:sym typeface="Roboto"/>
              </a:rPr>
              <a:t>Đảm nhận vai trò tiếp nhận yêu cầu từ người dùng, thông qua Model để lấy dữ liệu sau đó thông qua View để hiển thị cho người dùng</a:t>
            </a:r>
          </a:p>
        </p:txBody>
      </p:sp>
      <p:sp>
        <p:nvSpPr>
          <p:cNvPr id="36" name="Google Shape;176;p15">
            <a:extLst>
              <a:ext uri="{FF2B5EF4-FFF2-40B4-BE49-F238E27FC236}">
                <a16:creationId xmlns:a16="http://schemas.microsoft.com/office/drawing/2014/main" id="{F55FE108-1B78-BA1C-76E9-7401C80FCFB2}"/>
              </a:ext>
            </a:extLst>
          </p:cNvPr>
          <p:cNvSpPr txBox="1"/>
          <p:nvPr/>
        </p:nvSpPr>
        <p:spPr>
          <a:xfrm>
            <a:off x="12515945" y="4382977"/>
            <a:ext cx="3516448" cy="700192"/>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500" b="0" i="0" u="none" strike="noStrike" cap="none">
                <a:solidFill>
                  <a:srgbClr val="F3F6FA"/>
                </a:solidFill>
                <a:latin typeface="Playfair Display Black"/>
                <a:ea typeface="Playfair Display Black"/>
                <a:cs typeface="Playfair Display Black"/>
                <a:sym typeface="Playfair Display Black"/>
              </a:rPr>
              <a:t>Controller</a:t>
            </a:r>
            <a:endParaRPr/>
          </a:p>
        </p:txBody>
      </p:sp>
    </p:spTree>
    <p:extLst>
      <p:ext uri="{BB962C8B-B14F-4D97-AF65-F5344CB8AC3E}">
        <p14:creationId xmlns:p14="http://schemas.microsoft.com/office/powerpoint/2010/main" val="765073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500"/>
                            </p:stCondLst>
                            <p:childTnLst>
                              <p:par>
                                <p:cTn id="21" presetID="10" presetClass="entr" presetSubtype="0" fill="hold"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childTnLst>
                          </p:cTn>
                        </p:par>
                        <p:par>
                          <p:cTn id="24" fill="hold">
                            <p:stCondLst>
                              <p:cond delay="1000"/>
                            </p:stCondLst>
                            <p:childTnLst>
                              <p:par>
                                <p:cTn id="25" presetID="10" presetClass="entr" presetSubtype="0" fill="hold"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childTnLst>
                          </p:cTn>
                        </p:par>
                        <p:par>
                          <p:cTn id="32" fill="hold">
                            <p:stCondLst>
                              <p:cond delay="2000"/>
                            </p:stCondLst>
                            <p:childTnLst>
                              <p:par>
                                <p:cTn id="33" presetID="10" presetClass="entr" presetSubtype="0" fill="hold" nodeType="after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500"/>
                                        <p:tgtEl>
                                          <p:spTgt spid="33"/>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fade">
                                      <p:cBhvr>
                                        <p:cTn id="39" dur="500"/>
                                        <p:tgtEl>
                                          <p:spTgt spid="36"/>
                                        </p:tgtEl>
                                      </p:cBhvr>
                                    </p:animEffect>
                                  </p:childTnLst>
                                </p:cTn>
                              </p:par>
                            </p:childTnLst>
                          </p:cTn>
                        </p:par>
                        <p:par>
                          <p:cTn id="40" fill="hold">
                            <p:stCondLst>
                              <p:cond delay="3000"/>
                            </p:stCondLst>
                            <p:childTnLst>
                              <p:par>
                                <p:cTn id="41" presetID="10" presetClass="entr" presetSubtype="0" fill="hold"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childTnLst>
                          </p:cTn>
                        </p:par>
                        <p:par>
                          <p:cTn id="44" fill="hold">
                            <p:stCondLst>
                              <p:cond delay="3500"/>
                            </p:stCondLst>
                            <p:childTnLst>
                              <p:par>
                                <p:cTn id="45" presetID="10" presetClass="entr" presetSubtype="0" fill="hold" nodeType="after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500"/>
                                        <p:tgtEl>
                                          <p:spTgt spid="27"/>
                                        </p:tgtEl>
                                      </p:cBhvr>
                                    </p:animEffect>
                                  </p:childTnLst>
                                </p:cTn>
                              </p:par>
                            </p:childTnLst>
                          </p:cTn>
                        </p:par>
                        <p:par>
                          <p:cTn id="48" fill="hold">
                            <p:stCondLst>
                              <p:cond delay="4000"/>
                            </p:stCondLst>
                            <p:childTnLst>
                              <p:par>
                                <p:cTn id="49" presetID="10" presetClass="entr" presetSubtype="0" fill="hold" nodeType="after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fade">
                                      <p:cBhvr>
                                        <p:cTn id="51"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364;p21">
            <a:extLst>
              <a:ext uri="{FF2B5EF4-FFF2-40B4-BE49-F238E27FC236}">
                <a16:creationId xmlns:a16="http://schemas.microsoft.com/office/drawing/2014/main" id="{9AFF4AA1-816B-FE24-35E4-56E7F91BF75A}"/>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Luồng dữ liệu trong MVC</a:t>
            </a:r>
            <a:endParaRPr sz="6000">
              <a:solidFill>
                <a:schemeClr val="tx1">
                  <a:lumMod val="50000"/>
                  <a:lumOff val="50000"/>
                </a:schemeClr>
              </a:solidFill>
            </a:endParaRPr>
          </a:p>
        </p:txBody>
      </p:sp>
      <p:sp>
        <p:nvSpPr>
          <p:cNvPr id="38" name="Google Shape;658;p28">
            <a:extLst>
              <a:ext uri="{FF2B5EF4-FFF2-40B4-BE49-F238E27FC236}">
                <a16:creationId xmlns:a16="http://schemas.microsoft.com/office/drawing/2014/main" id="{EF849153-8B1D-4D1F-BFDE-98368CC619B0}"/>
              </a:ext>
            </a:extLst>
          </p:cNvPr>
          <p:cNvSpPr txBox="1"/>
          <p:nvPr/>
        </p:nvSpPr>
        <p:spPr>
          <a:xfrm>
            <a:off x="1007115" y="3193390"/>
            <a:ext cx="7575776" cy="4801314"/>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Đầu tiên là Request từ người dùng được gửi từ client đến server</a:t>
            </a:r>
          </a:p>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Sau đó Controller dựa vào yêu cầu của người dùng tiến hành giao tiếp với Model để lấy data từ database</a:t>
            </a:r>
          </a:p>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Cuối cùng Controller gửi dữ liệu vừa lấy được về View và hiển thị ra cho người dùng trên trình duyệt</a:t>
            </a:r>
          </a:p>
        </p:txBody>
      </p:sp>
      <p:pic>
        <p:nvPicPr>
          <p:cNvPr id="39" name="Picture 38">
            <a:extLst>
              <a:ext uri="{FF2B5EF4-FFF2-40B4-BE49-F238E27FC236}">
                <a16:creationId xmlns:a16="http://schemas.microsoft.com/office/drawing/2014/main" id="{158452AA-A350-E488-6217-E81327842AB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971943" y="3347161"/>
            <a:ext cx="8869990" cy="6494886"/>
          </a:xfrm>
          <a:prstGeom prst="rect">
            <a:avLst/>
          </a:prstGeom>
          <a:noFill/>
        </p:spPr>
      </p:pic>
    </p:spTree>
    <p:extLst>
      <p:ext uri="{BB962C8B-B14F-4D97-AF65-F5344CB8AC3E}">
        <p14:creationId xmlns:p14="http://schemas.microsoft.com/office/powerpoint/2010/main" val="889498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nodeType="withEffect">
                                  <p:stCondLst>
                                    <p:cond delay="0"/>
                                  </p:stCondLst>
                                  <p:childTnLst>
                                    <p:set>
                                      <p:cBhvr>
                                        <p:cTn id="12" dur="1" fill="hold">
                                          <p:stCondLst>
                                            <p:cond delay="0"/>
                                          </p:stCondLst>
                                        </p:cTn>
                                        <p:tgtEl>
                                          <p:spTgt spid="39"/>
                                        </p:tgtEl>
                                        <p:attrNameLst>
                                          <p:attrName>style.visibility</p:attrName>
                                        </p:attrNameLst>
                                      </p:cBhvr>
                                      <p:to>
                                        <p:strVal val="visible"/>
                                      </p:to>
                                    </p:set>
                                    <p:animEffect transition="in" filter="fade">
                                      <p:cBhvr>
                                        <p:cTn id="1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364;p21">
            <a:extLst>
              <a:ext uri="{FF2B5EF4-FFF2-40B4-BE49-F238E27FC236}">
                <a16:creationId xmlns:a16="http://schemas.microsoft.com/office/drawing/2014/main" id="{9AFF4AA1-816B-FE24-35E4-56E7F91BF75A}"/>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Front-end</a:t>
            </a:r>
            <a:endParaRPr sz="6000">
              <a:solidFill>
                <a:schemeClr val="tx1">
                  <a:lumMod val="50000"/>
                  <a:lumOff val="50000"/>
                </a:schemeClr>
              </a:solidFill>
            </a:endParaRPr>
          </a:p>
        </p:txBody>
      </p:sp>
      <p:sp>
        <p:nvSpPr>
          <p:cNvPr id="38" name="Google Shape;658;p28">
            <a:extLst>
              <a:ext uri="{FF2B5EF4-FFF2-40B4-BE49-F238E27FC236}">
                <a16:creationId xmlns:a16="http://schemas.microsoft.com/office/drawing/2014/main" id="{EF849153-8B1D-4D1F-BFDE-98368CC619B0}"/>
              </a:ext>
            </a:extLst>
          </p:cNvPr>
          <p:cNvSpPr txBox="1"/>
          <p:nvPr/>
        </p:nvSpPr>
        <p:spPr>
          <a:xfrm>
            <a:off x="1007114" y="3193390"/>
            <a:ext cx="16668805" cy="1800493"/>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Bootstrap là một framework phổ biến cho việc phát triển giao diện người dùng (UI) cho các trang web và ứng dụng web. Nó được phát triển bởi Twitter và là một trong những framework CSS (Cascading Style Sheets) và JavaScript được sử dụng rộng rãi nhất.</a:t>
            </a:r>
          </a:p>
        </p:txBody>
      </p:sp>
      <p:pic>
        <p:nvPicPr>
          <p:cNvPr id="2050" name="Picture 2" descr="What is Bootstrap? And Why It's So Great!">
            <a:extLst>
              <a:ext uri="{FF2B5EF4-FFF2-40B4-BE49-F238E27FC236}">
                <a16:creationId xmlns:a16="http://schemas.microsoft.com/office/drawing/2014/main" id="{853C8AD0-117C-1A3E-31A7-87A6E21414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3695" y="5140247"/>
            <a:ext cx="7962225" cy="4708115"/>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658;p28">
            <a:extLst>
              <a:ext uri="{FF2B5EF4-FFF2-40B4-BE49-F238E27FC236}">
                <a16:creationId xmlns:a16="http://schemas.microsoft.com/office/drawing/2014/main" id="{8C21863D-720B-8E78-B7F3-29D523F652C4}"/>
              </a:ext>
            </a:extLst>
          </p:cNvPr>
          <p:cNvSpPr txBox="1"/>
          <p:nvPr/>
        </p:nvSpPr>
        <p:spPr>
          <a:xfrm>
            <a:off x="1007114" y="5293118"/>
            <a:ext cx="7575776" cy="600164"/>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en-US" sz="3000">
                <a:solidFill>
                  <a:srgbClr val="0B1320"/>
                </a:solidFill>
                <a:latin typeface="Roboto"/>
                <a:ea typeface="Roboto"/>
                <a:cs typeface="Roboto"/>
                <a:sym typeface="Roboto"/>
              </a:rPr>
              <a:t>Một số đặc điểm của Bootstrap</a:t>
            </a:r>
            <a:endParaRPr lang="vi-VN" sz="3000">
              <a:solidFill>
                <a:srgbClr val="0B1320"/>
              </a:solidFill>
              <a:latin typeface="Roboto"/>
              <a:ea typeface="Roboto"/>
              <a:cs typeface="Roboto"/>
              <a:sym typeface="Roboto"/>
            </a:endParaRPr>
          </a:p>
        </p:txBody>
      </p:sp>
      <p:sp>
        <p:nvSpPr>
          <p:cNvPr id="4" name="Google Shape;658;p28">
            <a:extLst>
              <a:ext uri="{FF2B5EF4-FFF2-40B4-BE49-F238E27FC236}">
                <a16:creationId xmlns:a16="http://schemas.microsoft.com/office/drawing/2014/main" id="{17973FAD-7DE1-77E7-A112-E7276EBC4F09}"/>
              </a:ext>
            </a:extLst>
          </p:cNvPr>
          <p:cNvSpPr txBox="1"/>
          <p:nvPr/>
        </p:nvSpPr>
        <p:spPr>
          <a:xfrm>
            <a:off x="1572517" y="5893282"/>
            <a:ext cx="7575776" cy="3600986"/>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Thiết kế phản hồi</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Hệ thống lưới</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Thư viện thành phần</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Tùy chỉnh dễ dàng</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Tích hợp JavaScript</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Tài liệu phong phú</a:t>
            </a:r>
            <a:endParaRPr lang="vi-VN"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411133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grpSp>
        <p:nvGrpSpPr>
          <p:cNvPr id="647" name="Google Shape;647;p28"/>
          <p:cNvGrpSpPr/>
          <p:nvPr/>
        </p:nvGrpSpPr>
        <p:grpSpPr>
          <a:xfrm>
            <a:off x="407756" y="3900535"/>
            <a:ext cx="5660281" cy="5535041"/>
            <a:chOff x="0" y="-38100"/>
            <a:chExt cx="1490774" cy="1457789"/>
          </a:xfrm>
        </p:grpSpPr>
        <p:sp>
          <p:nvSpPr>
            <p:cNvPr id="648" name="Google Shape;648;p28"/>
            <p:cNvSpPr/>
            <p:nvPr/>
          </p:nvSpPr>
          <p:spPr>
            <a:xfrm>
              <a:off x="0" y="0"/>
              <a:ext cx="1490774" cy="1419689"/>
            </a:xfrm>
            <a:custGeom>
              <a:avLst/>
              <a:gdLst/>
              <a:ahLst/>
              <a:cxnLst/>
              <a:rect l="l" t="t" r="r" b="b"/>
              <a:pathLst>
                <a:path w="1490774" h="1419689" extrusionOk="0">
                  <a:moveTo>
                    <a:pt x="65653" y="0"/>
                  </a:moveTo>
                  <a:lnTo>
                    <a:pt x="1425121" y="0"/>
                  </a:lnTo>
                  <a:cubicBezTo>
                    <a:pt x="1461380" y="0"/>
                    <a:pt x="1490774" y="29394"/>
                    <a:pt x="1490774" y="65653"/>
                  </a:cubicBezTo>
                  <a:lnTo>
                    <a:pt x="1490774" y="1354036"/>
                  </a:lnTo>
                  <a:cubicBezTo>
                    <a:pt x="1490774" y="1390295"/>
                    <a:pt x="1461380" y="1419689"/>
                    <a:pt x="1425121" y="1419689"/>
                  </a:cubicBezTo>
                  <a:lnTo>
                    <a:pt x="65653" y="1419689"/>
                  </a:lnTo>
                  <a:cubicBezTo>
                    <a:pt x="29394" y="1419689"/>
                    <a:pt x="0" y="1390295"/>
                    <a:pt x="0" y="1354036"/>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50" name="Google Shape;650;p28"/>
          <p:cNvGrpSpPr/>
          <p:nvPr/>
        </p:nvGrpSpPr>
        <p:grpSpPr>
          <a:xfrm>
            <a:off x="6313859" y="3900535"/>
            <a:ext cx="5660281" cy="5535041"/>
            <a:chOff x="0" y="-38100"/>
            <a:chExt cx="1490774" cy="1457789"/>
          </a:xfrm>
        </p:grpSpPr>
        <p:sp>
          <p:nvSpPr>
            <p:cNvPr id="651" name="Google Shape;651;p28"/>
            <p:cNvSpPr/>
            <p:nvPr/>
          </p:nvSpPr>
          <p:spPr>
            <a:xfrm>
              <a:off x="0" y="0"/>
              <a:ext cx="1490774" cy="1419689"/>
            </a:xfrm>
            <a:custGeom>
              <a:avLst/>
              <a:gdLst/>
              <a:ahLst/>
              <a:cxnLst/>
              <a:rect l="l" t="t" r="r" b="b"/>
              <a:pathLst>
                <a:path w="1490774" h="1419689" extrusionOk="0">
                  <a:moveTo>
                    <a:pt x="65653" y="0"/>
                  </a:moveTo>
                  <a:lnTo>
                    <a:pt x="1425121" y="0"/>
                  </a:lnTo>
                  <a:cubicBezTo>
                    <a:pt x="1461380" y="0"/>
                    <a:pt x="1490774" y="29394"/>
                    <a:pt x="1490774" y="65653"/>
                  </a:cubicBezTo>
                  <a:lnTo>
                    <a:pt x="1490774" y="1354036"/>
                  </a:lnTo>
                  <a:cubicBezTo>
                    <a:pt x="1490774" y="1390295"/>
                    <a:pt x="1461380" y="1419689"/>
                    <a:pt x="1425121" y="1419689"/>
                  </a:cubicBezTo>
                  <a:lnTo>
                    <a:pt x="65653" y="1419689"/>
                  </a:lnTo>
                  <a:cubicBezTo>
                    <a:pt x="29394" y="1419689"/>
                    <a:pt x="0" y="1390295"/>
                    <a:pt x="0" y="1354036"/>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53" name="Google Shape;653;p28"/>
          <p:cNvGrpSpPr/>
          <p:nvPr/>
        </p:nvGrpSpPr>
        <p:grpSpPr>
          <a:xfrm>
            <a:off x="12219962" y="3900535"/>
            <a:ext cx="5660281" cy="5535041"/>
            <a:chOff x="0" y="-38100"/>
            <a:chExt cx="1490774" cy="1457789"/>
          </a:xfrm>
        </p:grpSpPr>
        <p:sp>
          <p:nvSpPr>
            <p:cNvPr id="654" name="Google Shape;654;p28"/>
            <p:cNvSpPr/>
            <p:nvPr/>
          </p:nvSpPr>
          <p:spPr>
            <a:xfrm>
              <a:off x="0" y="0"/>
              <a:ext cx="1490774" cy="1419689"/>
            </a:xfrm>
            <a:custGeom>
              <a:avLst/>
              <a:gdLst/>
              <a:ahLst/>
              <a:cxnLst/>
              <a:rect l="l" t="t" r="r" b="b"/>
              <a:pathLst>
                <a:path w="1490774" h="1419689" extrusionOk="0">
                  <a:moveTo>
                    <a:pt x="65653" y="0"/>
                  </a:moveTo>
                  <a:lnTo>
                    <a:pt x="1425121" y="0"/>
                  </a:lnTo>
                  <a:cubicBezTo>
                    <a:pt x="1461380" y="0"/>
                    <a:pt x="1490774" y="29394"/>
                    <a:pt x="1490774" y="65653"/>
                  </a:cubicBezTo>
                  <a:lnTo>
                    <a:pt x="1490774" y="1354036"/>
                  </a:lnTo>
                  <a:cubicBezTo>
                    <a:pt x="1490774" y="1390295"/>
                    <a:pt x="1461380" y="1419689"/>
                    <a:pt x="1425121" y="1419689"/>
                  </a:cubicBezTo>
                  <a:lnTo>
                    <a:pt x="65653" y="1419689"/>
                  </a:lnTo>
                  <a:cubicBezTo>
                    <a:pt x="29394" y="1419689"/>
                    <a:pt x="0" y="1390295"/>
                    <a:pt x="0" y="1354036"/>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56" name="Google Shape;656;p28"/>
          <p:cNvGrpSpPr/>
          <p:nvPr/>
        </p:nvGrpSpPr>
        <p:grpSpPr>
          <a:xfrm>
            <a:off x="661828" y="4818947"/>
            <a:ext cx="5152117" cy="3509332"/>
            <a:chOff x="-489151" y="-57150"/>
            <a:chExt cx="6869489" cy="4679111"/>
          </a:xfrm>
        </p:grpSpPr>
        <p:sp>
          <p:nvSpPr>
            <p:cNvPr id="657" name="Google Shape;657;p28"/>
            <p:cNvSpPr txBox="1"/>
            <p:nvPr/>
          </p:nvSpPr>
          <p:spPr>
            <a:xfrm>
              <a:off x="0" y="-57150"/>
              <a:ext cx="5891191" cy="144039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5400" b="0" i="0" u="none" strike="noStrike" cap="none">
                  <a:solidFill>
                    <a:srgbClr val="0B1320"/>
                  </a:solidFill>
                  <a:latin typeface="Playfair Display Black"/>
                  <a:ea typeface="Playfair Display Black"/>
                  <a:cs typeface="Playfair Display Black"/>
                  <a:sym typeface="Playfair Display Black"/>
                </a:rPr>
                <a:t>Mô hình AI</a:t>
              </a:r>
              <a:endParaRPr/>
            </a:p>
          </p:txBody>
        </p:sp>
        <p:sp>
          <p:nvSpPr>
            <p:cNvPr id="658" name="Google Shape;658;p28"/>
            <p:cNvSpPr txBox="1"/>
            <p:nvPr/>
          </p:nvSpPr>
          <p:spPr>
            <a:xfrm>
              <a:off x="-489151" y="1634476"/>
              <a:ext cx="6869489" cy="2987485"/>
            </a:xfrm>
            <a:prstGeom prst="rect">
              <a:avLst/>
            </a:prstGeom>
            <a:noFill/>
            <a:ln>
              <a:noFill/>
            </a:ln>
          </p:spPr>
          <p:txBody>
            <a:bodyPr spcFirstLastPara="1" wrap="square" lIns="0" tIns="0" rIns="0" bIns="0" anchor="t" anchorCtr="0">
              <a:spAutoFit/>
            </a:bodyPr>
            <a:lstStyle/>
            <a:p>
              <a:pPr marL="0" marR="0" lvl="0" indent="0" algn="just" rtl="0">
                <a:lnSpc>
                  <a:spcPct val="130000"/>
                </a:lnSpc>
                <a:spcBef>
                  <a:spcPts val="0"/>
                </a:spcBef>
                <a:spcAft>
                  <a:spcPts val="0"/>
                </a:spcAft>
                <a:buNone/>
              </a:pPr>
              <a:r>
                <a:rPr lang="vi-VN" sz="2800" b="0" i="0" u="none" strike="noStrike" cap="none">
                  <a:solidFill>
                    <a:srgbClr val="0B1320"/>
                  </a:solidFill>
                  <a:latin typeface="Roboto"/>
                  <a:ea typeface="Roboto"/>
                  <a:cs typeface="Roboto"/>
                  <a:sym typeface="Roboto"/>
                </a:rPr>
                <a:t>Áp dụng kiến thức trí tuệ nhân tạo, nghiên cứu công nghệ nhận dạng biển số xe nhằm xác định phương tiện đi qua cổng.</a:t>
              </a:r>
              <a:endParaRPr lang="en-US"/>
            </a:p>
          </p:txBody>
        </p:sp>
      </p:grpSp>
      <p:sp>
        <p:nvSpPr>
          <p:cNvPr id="659" name="Google Shape;659;p28"/>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Giới thiệu bài toán</a:t>
            </a:r>
            <a:endParaRPr/>
          </a:p>
        </p:txBody>
      </p:sp>
      <p:grpSp>
        <p:nvGrpSpPr>
          <p:cNvPr id="660" name="Google Shape;660;p28"/>
          <p:cNvGrpSpPr/>
          <p:nvPr/>
        </p:nvGrpSpPr>
        <p:grpSpPr>
          <a:xfrm>
            <a:off x="6501419" y="4818947"/>
            <a:ext cx="5285159" cy="3518686"/>
            <a:chOff x="-577845" y="-57150"/>
            <a:chExt cx="7046877" cy="4691582"/>
          </a:xfrm>
        </p:grpSpPr>
        <p:sp>
          <p:nvSpPr>
            <p:cNvPr id="661" name="Google Shape;661;p28"/>
            <p:cNvSpPr txBox="1"/>
            <p:nvPr/>
          </p:nvSpPr>
          <p:spPr>
            <a:xfrm>
              <a:off x="-577845" y="-57150"/>
              <a:ext cx="7046877" cy="144039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5400" b="0" i="0" u="none" strike="noStrike" cap="none">
                  <a:solidFill>
                    <a:srgbClr val="0B1320"/>
                  </a:solidFill>
                  <a:latin typeface="Playfair Display Black"/>
                  <a:ea typeface="Playfair Display Black"/>
                  <a:cs typeface="Playfair Display Black"/>
                  <a:sym typeface="Playfair Display Black"/>
                </a:rPr>
                <a:t>Hệ thống nhúng</a:t>
              </a:r>
              <a:endParaRPr/>
            </a:p>
          </p:txBody>
        </p:sp>
        <p:sp>
          <p:nvSpPr>
            <p:cNvPr id="662" name="Google Shape;662;p28"/>
            <p:cNvSpPr txBox="1"/>
            <p:nvPr/>
          </p:nvSpPr>
          <p:spPr>
            <a:xfrm>
              <a:off x="-577845" y="1646949"/>
              <a:ext cx="7046074" cy="2987483"/>
            </a:xfrm>
            <a:prstGeom prst="rect">
              <a:avLst/>
            </a:prstGeom>
            <a:noFill/>
            <a:ln>
              <a:noFill/>
            </a:ln>
          </p:spPr>
          <p:txBody>
            <a:bodyPr spcFirstLastPara="1" wrap="square" lIns="0" tIns="0" rIns="0" bIns="0" anchor="t" anchorCtr="0">
              <a:spAutoFit/>
            </a:bodyPr>
            <a:lstStyle/>
            <a:p>
              <a:pPr marL="0" marR="0" lvl="0" indent="0" algn="just" rtl="0">
                <a:lnSpc>
                  <a:spcPct val="130000"/>
                </a:lnSpc>
                <a:spcBef>
                  <a:spcPts val="0"/>
                </a:spcBef>
                <a:spcAft>
                  <a:spcPts val="0"/>
                </a:spcAft>
                <a:buNone/>
              </a:pPr>
              <a:r>
                <a:rPr lang="en-US" sz="2800" b="0" i="0" u="none" strike="noStrike" cap="none">
                  <a:solidFill>
                    <a:srgbClr val="0B1320"/>
                  </a:solidFill>
                  <a:latin typeface="Roboto"/>
                  <a:ea typeface="Roboto"/>
                  <a:cs typeface="Roboto"/>
                  <a:sym typeface="Roboto"/>
                </a:rPr>
                <a:t>Xây dựng hệ thống phần cứng sử dụng công nghệ RFID để điều khiển đóng/mở cổng trong bãi xe.</a:t>
              </a:r>
              <a:endParaRPr/>
            </a:p>
          </p:txBody>
        </p:sp>
      </p:grpSp>
      <p:grpSp>
        <p:nvGrpSpPr>
          <p:cNvPr id="663" name="Google Shape;663;p28"/>
          <p:cNvGrpSpPr/>
          <p:nvPr/>
        </p:nvGrpSpPr>
        <p:grpSpPr>
          <a:xfrm>
            <a:off x="12407522" y="4818947"/>
            <a:ext cx="5285159" cy="4638994"/>
            <a:chOff x="-577845" y="-57150"/>
            <a:chExt cx="7046877" cy="6185327"/>
          </a:xfrm>
        </p:grpSpPr>
        <p:sp>
          <p:nvSpPr>
            <p:cNvPr id="664" name="Google Shape;664;p28"/>
            <p:cNvSpPr txBox="1"/>
            <p:nvPr/>
          </p:nvSpPr>
          <p:spPr>
            <a:xfrm>
              <a:off x="-577845" y="-57150"/>
              <a:ext cx="7046877" cy="144039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54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sp>
          <p:nvSpPr>
            <p:cNvPr id="665" name="Google Shape;665;p28"/>
            <p:cNvSpPr txBox="1"/>
            <p:nvPr/>
          </p:nvSpPr>
          <p:spPr>
            <a:xfrm>
              <a:off x="-492565" y="1646949"/>
              <a:ext cx="6717900" cy="4481228"/>
            </a:xfrm>
            <a:prstGeom prst="rect">
              <a:avLst/>
            </a:prstGeom>
            <a:noFill/>
            <a:ln>
              <a:noFill/>
            </a:ln>
          </p:spPr>
          <p:txBody>
            <a:bodyPr spcFirstLastPara="1" wrap="square" lIns="0" tIns="0" rIns="0" bIns="0" anchor="t" anchorCtr="0">
              <a:spAutoFit/>
            </a:bodyPr>
            <a:lstStyle/>
            <a:p>
              <a:pPr marL="0" marR="0" lvl="0" indent="0" algn="just" rtl="0">
                <a:lnSpc>
                  <a:spcPct val="130000"/>
                </a:lnSpc>
                <a:spcBef>
                  <a:spcPts val="0"/>
                </a:spcBef>
                <a:spcAft>
                  <a:spcPts val="0"/>
                </a:spcAft>
                <a:buNone/>
              </a:pPr>
              <a:r>
                <a:rPr lang="vi-VN" sz="2800" b="0" i="0" u="none" strike="noStrike" cap="none">
                  <a:solidFill>
                    <a:srgbClr val="0B1320"/>
                  </a:solidFill>
                  <a:latin typeface="Roboto"/>
                  <a:ea typeface="Roboto"/>
                  <a:cs typeface="Roboto"/>
                  <a:sym typeface="Roboto"/>
                </a:rPr>
                <a:t>Xây dựng hệ thống server</a:t>
              </a:r>
              <a:r>
                <a:rPr lang="en-US" sz="2800" b="0" i="0" u="none" strike="noStrike" cap="none">
                  <a:solidFill>
                    <a:srgbClr val="0B1320"/>
                  </a:solidFill>
                  <a:latin typeface="Roboto"/>
                  <a:ea typeface="Roboto"/>
                  <a:cs typeface="Roboto"/>
                  <a:sym typeface="Roboto"/>
                </a:rPr>
                <a:t> </a:t>
              </a:r>
              <a:r>
                <a:rPr lang="vi-VN" sz="2800" b="0" i="0" u="none" strike="noStrike" cap="none">
                  <a:solidFill>
                    <a:srgbClr val="0B1320"/>
                  </a:solidFill>
                  <a:latin typeface="Roboto"/>
                  <a:ea typeface="Roboto"/>
                  <a:cs typeface="Roboto"/>
                  <a:sym typeface="Roboto"/>
                </a:rPr>
                <a:t>cho phép người dùng đăng ký/quản lý thẻ ra vào; người quản trị giám sát, đảm bảo an ninh, thống kê số lượt phương tiện ra vào… tòa nhà.</a:t>
              </a:r>
              <a:endParaRPr/>
            </a:p>
          </p:txBody>
        </p:sp>
      </p:grpSp>
      <p:cxnSp>
        <p:nvCxnSpPr>
          <p:cNvPr id="666" name="Google Shape;666;p28"/>
          <p:cNvCxnSpPr>
            <a:cxnSpLocks/>
          </p:cNvCxnSpPr>
          <p:nvPr/>
        </p:nvCxnSpPr>
        <p:spPr>
          <a:xfrm>
            <a:off x="10723418" y="1328760"/>
            <a:ext cx="5029180" cy="0"/>
          </a:xfrm>
          <a:prstGeom prst="straightConnector1">
            <a:avLst/>
          </a:prstGeom>
          <a:noFill/>
          <a:ln w="38100" cap="flat" cmpd="sng">
            <a:solidFill>
              <a:srgbClr val="0B1320"/>
            </a:solidFill>
            <a:prstDash val="solid"/>
            <a:round/>
            <a:headEnd type="none" w="sm" len="sm"/>
            <a:tailEnd type="none" w="sm" len="sm"/>
          </a:ln>
        </p:spPr>
      </p:cxn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49537AA2-353D-2A03-B48E-5D4BF32332FA}"/>
              </a:ext>
            </a:extLst>
          </p:cNvPr>
          <p:cNvSpPr txBox="1"/>
          <p:nvPr/>
        </p:nvSpPr>
        <p:spPr>
          <a:xfrm>
            <a:off x="1856677" y="2307846"/>
            <a:ext cx="14574646" cy="1107996"/>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Các module chính</a:t>
            </a:r>
            <a:endParaRPr sz="6000">
              <a:solidFill>
                <a:schemeClr val="tx1">
                  <a:lumMod val="50000"/>
                  <a:lumOff val="50000"/>
                </a:schemeClr>
              </a:solidFill>
            </a:endParaRPr>
          </a:p>
        </p:txBody>
      </p:sp>
    </p:spTree>
    <p:extLst>
      <p:ext uri="{BB962C8B-B14F-4D97-AF65-F5344CB8AC3E}">
        <p14:creationId xmlns:p14="http://schemas.microsoft.com/office/powerpoint/2010/main" val="2946978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9"/>
                                        </p:tgtEl>
                                        <p:attrNameLst>
                                          <p:attrName>style.visibility</p:attrName>
                                        </p:attrNameLst>
                                      </p:cBhvr>
                                      <p:to>
                                        <p:strVal val="visible"/>
                                      </p:to>
                                    </p:set>
                                    <p:animEffect transition="in" filter="fade">
                                      <p:cBhvr>
                                        <p:cTn id="7" dur="500"/>
                                        <p:tgtEl>
                                          <p:spTgt spid="65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656"/>
                                        </p:tgtEl>
                                        <p:attrNameLst>
                                          <p:attrName>style.visibility</p:attrName>
                                        </p:attrNameLst>
                                      </p:cBhvr>
                                      <p:to>
                                        <p:strVal val="visible"/>
                                      </p:to>
                                    </p:set>
                                    <p:animEffect transition="in" filter="fade">
                                      <p:cBhvr>
                                        <p:cTn id="16" dur="500"/>
                                        <p:tgtEl>
                                          <p:spTgt spid="656"/>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647"/>
                                        </p:tgtEl>
                                        <p:attrNameLst>
                                          <p:attrName>style.visibility</p:attrName>
                                        </p:attrNameLst>
                                      </p:cBhvr>
                                      <p:to>
                                        <p:strVal val="visible"/>
                                      </p:to>
                                    </p:set>
                                    <p:animEffect transition="in" filter="fade">
                                      <p:cBhvr>
                                        <p:cTn id="20" dur="500"/>
                                        <p:tgtEl>
                                          <p:spTgt spid="64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60"/>
                                        </p:tgtEl>
                                        <p:attrNameLst>
                                          <p:attrName>style.visibility</p:attrName>
                                        </p:attrNameLst>
                                      </p:cBhvr>
                                      <p:to>
                                        <p:strVal val="visible"/>
                                      </p:to>
                                    </p:set>
                                    <p:animEffect transition="in" filter="fade">
                                      <p:cBhvr>
                                        <p:cTn id="25" dur="500"/>
                                        <p:tgtEl>
                                          <p:spTgt spid="660"/>
                                        </p:tgtEl>
                                      </p:cBhvr>
                                    </p:animEffect>
                                  </p:childTnLst>
                                </p:cTn>
                              </p:par>
                              <p:par>
                                <p:cTn id="26" presetID="10" presetClass="entr" presetSubtype="0" fill="hold" nodeType="withEffect">
                                  <p:stCondLst>
                                    <p:cond delay="0"/>
                                  </p:stCondLst>
                                  <p:childTnLst>
                                    <p:set>
                                      <p:cBhvr>
                                        <p:cTn id="27" dur="1" fill="hold">
                                          <p:stCondLst>
                                            <p:cond delay="0"/>
                                          </p:stCondLst>
                                        </p:cTn>
                                        <p:tgtEl>
                                          <p:spTgt spid="650"/>
                                        </p:tgtEl>
                                        <p:attrNameLst>
                                          <p:attrName>style.visibility</p:attrName>
                                        </p:attrNameLst>
                                      </p:cBhvr>
                                      <p:to>
                                        <p:strVal val="visible"/>
                                      </p:to>
                                    </p:set>
                                    <p:animEffect transition="in" filter="fade">
                                      <p:cBhvr>
                                        <p:cTn id="28" dur="500"/>
                                        <p:tgtEl>
                                          <p:spTgt spid="65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663"/>
                                        </p:tgtEl>
                                        <p:attrNameLst>
                                          <p:attrName>style.visibility</p:attrName>
                                        </p:attrNameLst>
                                      </p:cBhvr>
                                      <p:to>
                                        <p:strVal val="visible"/>
                                      </p:to>
                                    </p:set>
                                    <p:animEffect transition="in" filter="fade">
                                      <p:cBhvr>
                                        <p:cTn id="33" dur="500"/>
                                        <p:tgtEl>
                                          <p:spTgt spid="663"/>
                                        </p:tgtEl>
                                      </p:cBhvr>
                                    </p:animEffect>
                                  </p:childTnLst>
                                </p:cTn>
                              </p:par>
                              <p:par>
                                <p:cTn id="34" presetID="10" presetClass="entr" presetSubtype="0" fill="hold" nodeType="withEffect">
                                  <p:stCondLst>
                                    <p:cond delay="0"/>
                                  </p:stCondLst>
                                  <p:childTnLst>
                                    <p:set>
                                      <p:cBhvr>
                                        <p:cTn id="35" dur="1" fill="hold">
                                          <p:stCondLst>
                                            <p:cond delay="0"/>
                                          </p:stCondLst>
                                        </p:cTn>
                                        <p:tgtEl>
                                          <p:spTgt spid="653"/>
                                        </p:tgtEl>
                                        <p:attrNameLst>
                                          <p:attrName>style.visibility</p:attrName>
                                        </p:attrNameLst>
                                      </p:cBhvr>
                                      <p:to>
                                        <p:strVal val="visible"/>
                                      </p:to>
                                    </p:set>
                                    <p:animEffect transition="in" filter="fade">
                                      <p:cBhvr>
                                        <p:cTn id="36" dur="500"/>
                                        <p:tgtEl>
                                          <p:spTgt spid="6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364;p21">
            <a:extLst>
              <a:ext uri="{FF2B5EF4-FFF2-40B4-BE49-F238E27FC236}">
                <a16:creationId xmlns:a16="http://schemas.microsoft.com/office/drawing/2014/main" id="{9AFF4AA1-816B-FE24-35E4-56E7F91BF75A}"/>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Back-end</a:t>
            </a:r>
            <a:endParaRPr sz="6000">
              <a:solidFill>
                <a:schemeClr val="tx1">
                  <a:lumMod val="50000"/>
                  <a:lumOff val="50000"/>
                </a:schemeClr>
              </a:solidFill>
            </a:endParaRPr>
          </a:p>
        </p:txBody>
      </p:sp>
      <p:sp>
        <p:nvSpPr>
          <p:cNvPr id="38" name="Google Shape;658;p28">
            <a:extLst>
              <a:ext uri="{FF2B5EF4-FFF2-40B4-BE49-F238E27FC236}">
                <a16:creationId xmlns:a16="http://schemas.microsoft.com/office/drawing/2014/main" id="{EF849153-8B1D-4D1F-BFDE-98368CC619B0}"/>
              </a:ext>
            </a:extLst>
          </p:cNvPr>
          <p:cNvSpPr txBox="1"/>
          <p:nvPr/>
        </p:nvSpPr>
        <p:spPr>
          <a:xfrm>
            <a:off x="1007114" y="3193390"/>
            <a:ext cx="16668805" cy="3600986"/>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en-US" sz="3000">
                <a:solidFill>
                  <a:srgbClr val="0B1320"/>
                </a:solidFill>
                <a:latin typeface="Roboto"/>
                <a:ea typeface="Roboto"/>
                <a:cs typeface="Roboto"/>
                <a:sym typeface="Roboto"/>
              </a:rPr>
              <a:t>NodeJS: </a:t>
            </a:r>
            <a:r>
              <a:rPr lang="vi-VN" sz="3000">
                <a:solidFill>
                  <a:srgbClr val="0B1320"/>
                </a:solidFill>
                <a:latin typeface="Roboto"/>
                <a:ea typeface="Roboto"/>
                <a:cs typeface="Roboto"/>
                <a:sym typeface="Roboto"/>
              </a:rPr>
              <a:t>là một JavaScript runtime được build dựa trên Chrome’s V8 JavaScript engine</a:t>
            </a:r>
            <a:r>
              <a:rPr lang="en-US" sz="3000">
                <a:solidFill>
                  <a:srgbClr val="0B1320"/>
                </a:solidFill>
                <a:latin typeface="Roboto"/>
                <a:ea typeface="Roboto"/>
                <a:cs typeface="Roboto"/>
                <a:sym typeface="Roboto"/>
              </a:rPr>
              <a:t>. </a:t>
            </a:r>
            <a:r>
              <a:rPr lang="vi-VN" sz="3000">
                <a:solidFill>
                  <a:srgbClr val="0B1320"/>
                </a:solidFill>
                <a:latin typeface="Roboto"/>
                <a:ea typeface="Roboto"/>
                <a:cs typeface="Roboto"/>
                <a:sym typeface="Roboto"/>
              </a:rPr>
              <a:t>NodeJS đặc biệt thích hợp để xây dựng những app cần đến tương tác hay hợp tác real-time, ví dụ như chat site, hoặc app kiểu CodeShare, nơi mà bạn có thể xem document được chỉnh sửa trực tiếp bởi người khác. Node cũng phù hợp để tạo các API nơi bạn cần xử lý một lượng lớn request liên quan đến I/O hoặc với những site liên quan đến data streaming, Node mang lại khả năng xử lý file trong khi chúng đang trong quá trình upload</a:t>
            </a:r>
            <a:r>
              <a:rPr lang="en-US" sz="3000">
                <a:solidFill>
                  <a:srgbClr val="0B1320"/>
                </a:solidFill>
                <a:latin typeface="Roboto"/>
                <a:ea typeface="Roboto"/>
                <a:cs typeface="Roboto"/>
                <a:sym typeface="Roboto"/>
              </a:rPr>
              <a:t>. </a:t>
            </a:r>
            <a:endParaRPr lang="vi-VN"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83826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364;p21">
            <a:extLst>
              <a:ext uri="{FF2B5EF4-FFF2-40B4-BE49-F238E27FC236}">
                <a16:creationId xmlns:a16="http://schemas.microsoft.com/office/drawing/2014/main" id="{9AFF4AA1-816B-FE24-35E4-56E7F91BF75A}"/>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Back-end</a:t>
            </a:r>
            <a:endParaRPr sz="6000">
              <a:solidFill>
                <a:schemeClr val="tx1">
                  <a:lumMod val="50000"/>
                  <a:lumOff val="50000"/>
                </a:schemeClr>
              </a:solidFill>
            </a:endParaRPr>
          </a:p>
        </p:txBody>
      </p:sp>
      <p:sp>
        <p:nvSpPr>
          <p:cNvPr id="38" name="Google Shape;658;p28">
            <a:extLst>
              <a:ext uri="{FF2B5EF4-FFF2-40B4-BE49-F238E27FC236}">
                <a16:creationId xmlns:a16="http://schemas.microsoft.com/office/drawing/2014/main" id="{EF849153-8B1D-4D1F-BFDE-98368CC619B0}"/>
              </a:ext>
            </a:extLst>
          </p:cNvPr>
          <p:cNvSpPr txBox="1"/>
          <p:nvPr/>
        </p:nvSpPr>
        <p:spPr>
          <a:xfrm>
            <a:off x="1007115" y="3193390"/>
            <a:ext cx="16834818" cy="1800493"/>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ExpressJS: là một framework được xây dựng trên nền tảng của Nodejs. Nó cung cấp các tính năng mạnh mẽ để phát triển web hoặc mobile. Expressjs hỗ trợ các </a:t>
            </a:r>
            <a:r>
              <a:rPr lang="en-US" sz="3000">
                <a:solidFill>
                  <a:srgbClr val="0B1320"/>
                </a:solidFill>
                <a:latin typeface="Roboto"/>
                <a:ea typeface="Roboto"/>
                <a:cs typeface="Roboto"/>
                <a:sym typeface="Roboto"/>
              </a:rPr>
              <a:t>phương thức</a:t>
            </a:r>
            <a:r>
              <a:rPr lang="vi-VN" sz="3000">
                <a:solidFill>
                  <a:srgbClr val="0B1320"/>
                </a:solidFill>
                <a:latin typeface="Roboto"/>
                <a:ea typeface="Roboto"/>
                <a:cs typeface="Roboto"/>
                <a:sym typeface="Roboto"/>
              </a:rPr>
              <a:t> HTTP và midleware tạo ra API vô cùng mạnh mẽ và dễ sử dụng. </a:t>
            </a:r>
          </a:p>
        </p:txBody>
      </p:sp>
      <p:pic>
        <p:nvPicPr>
          <p:cNvPr id="2" name="Picture 1" descr="tuyển dụng it">
            <a:extLst>
              <a:ext uri="{FF2B5EF4-FFF2-40B4-BE49-F238E27FC236}">
                <a16:creationId xmlns:a16="http://schemas.microsoft.com/office/drawing/2014/main" id="{1ECF08AA-8A5B-646F-9020-995038B059E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897090" y="5140248"/>
            <a:ext cx="9982241" cy="4708115"/>
          </a:xfrm>
          <a:prstGeom prst="rect">
            <a:avLst/>
          </a:prstGeom>
          <a:noFill/>
          <a:ln>
            <a:noFill/>
          </a:ln>
        </p:spPr>
      </p:pic>
      <p:sp>
        <p:nvSpPr>
          <p:cNvPr id="3" name="Google Shape;658;p28">
            <a:extLst>
              <a:ext uri="{FF2B5EF4-FFF2-40B4-BE49-F238E27FC236}">
                <a16:creationId xmlns:a16="http://schemas.microsoft.com/office/drawing/2014/main" id="{2AEB7389-D638-D878-7360-94FE22009EC3}"/>
              </a:ext>
            </a:extLst>
          </p:cNvPr>
          <p:cNvSpPr txBox="1"/>
          <p:nvPr/>
        </p:nvSpPr>
        <p:spPr>
          <a:xfrm>
            <a:off x="1007115" y="4993883"/>
            <a:ext cx="6481306" cy="4801314"/>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Trong Express.js, một ứng dụng web framework dành cho Node.js, API (Application Programming Interface) là tập hợp các điểm cuối (endpoints) hoặc tuyến đường (routes) cho phép giao tiếp và tương tác giữa phía máy khách và phía máy chủ</a:t>
            </a:r>
            <a:r>
              <a:rPr lang="en-US" sz="3000">
                <a:solidFill>
                  <a:srgbClr val="0B1320"/>
                </a:solidFill>
                <a:latin typeface="Roboto"/>
                <a:ea typeface="Roboto"/>
                <a:cs typeface="Roboto"/>
                <a:sym typeface="Roboto"/>
              </a:rPr>
              <a:t>.</a:t>
            </a:r>
            <a:endParaRPr lang="vi-VN"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2713953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 name="Google Shape;364;p21">
            <a:extLst>
              <a:ext uri="{FF2B5EF4-FFF2-40B4-BE49-F238E27FC236}">
                <a16:creationId xmlns:a16="http://schemas.microsoft.com/office/drawing/2014/main" id="{9AFF4AA1-816B-FE24-35E4-56E7F91BF75A}"/>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Back-end</a:t>
            </a:r>
            <a:endParaRPr sz="6000">
              <a:solidFill>
                <a:schemeClr val="tx1">
                  <a:lumMod val="50000"/>
                  <a:lumOff val="50000"/>
                </a:schemeClr>
              </a:solidFill>
            </a:endParaRPr>
          </a:p>
        </p:txBody>
      </p:sp>
      <p:sp>
        <p:nvSpPr>
          <p:cNvPr id="38" name="Google Shape;658;p28">
            <a:extLst>
              <a:ext uri="{FF2B5EF4-FFF2-40B4-BE49-F238E27FC236}">
                <a16:creationId xmlns:a16="http://schemas.microsoft.com/office/drawing/2014/main" id="{EF849153-8B1D-4D1F-BFDE-98368CC619B0}"/>
              </a:ext>
            </a:extLst>
          </p:cNvPr>
          <p:cNvSpPr txBox="1"/>
          <p:nvPr/>
        </p:nvSpPr>
        <p:spPr>
          <a:xfrm>
            <a:off x="1007115" y="3193390"/>
            <a:ext cx="16834818" cy="3000821"/>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vi-VN" sz="3000">
                <a:solidFill>
                  <a:srgbClr val="0B1320"/>
                </a:solidFill>
                <a:latin typeface="Roboto"/>
                <a:ea typeface="Roboto"/>
                <a:cs typeface="Roboto"/>
                <a:sym typeface="Roboto"/>
              </a:rPr>
              <a:t>EJS</a:t>
            </a:r>
            <a:r>
              <a:rPr lang="en-US" sz="3000">
                <a:solidFill>
                  <a:srgbClr val="0B1320"/>
                </a:solidFill>
                <a:latin typeface="Roboto"/>
                <a:ea typeface="Roboto"/>
                <a:cs typeface="Roboto"/>
                <a:sym typeface="Roboto"/>
              </a:rPr>
              <a:t>:</a:t>
            </a:r>
            <a:r>
              <a:rPr lang="vi-VN" sz="3000">
                <a:solidFill>
                  <a:srgbClr val="0B1320"/>
                </a:solidFill>
                <a:latin typeface="Roboto"/>
                <a:ea typeface="Roboto"/>
                <a:cs typeface="Roboto"/>
                <a:sym typeface="Roboto"/>
              </a:rPr>
              <a:t> viết tắt của “Embedded JavaScript” là một ngôn ngữ mẫu (template language) được sử dụng trong phát triển ứng dụng web. Nó giúp phát triển các trang web động bằng cách cho phép tạo ra các mẫu HTML được kết hợp với mã JavaScript. EJS thường được sử dụng cùng với Node.js và các framework web như Express để tạo giao diện người dùng động dựa trên dữ liệu từ máy chủ.</a:t>
            </a:r>
          </a:p>
        </p:txBody>
      </p:sp>
      <p:sp>
        <p:nvSpPr>
          <p:cNvPr id="4" name="Google Shape;658;p28">
            <a:extLst>
              <a:ext uri="{FF2B5EF4-FFF2-40B4-BE49-F238E27FC236}">
                <a16:creationId xmlns:a16="http://schemas.microsoft.com/office/drawing/2014/main" id="{E45E9ACD-564A-AB1F-1F47-8A50F725345E}"/>
              </a:ext>
            </a:extLst>
          </p:cNvPr>
          <p:cNvSpPr txBox="1"/>
          <p:nvPr/>
        </p:nvSpPr>
        <p:spPr>
          <a:xfrm>
            <a:off x="1007115" y="6194211"/>
            <a:ext cx="5081958" cy="600164"/>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Arial" panose="020B0604020202020204" pitchFamily="34" charset="0"/>
              <a:buChar char="•"/>
            </a:pPr>
            <a:r>
              <a:rPr lang="en-US" sz="3000">
                <a:solidFill>
                  <a:srgbClr val="0B1320"/>
                </a:solidFill>
                <a:latin typeface="Roboto"/>
                <a:ea typeface="Roboto"/>
                <a:cs typeface="Roboto"/>
                <a:sym typeface="Roboto"/>
              </a:rPr>
              <a:t>Một số đặc điểm của EJS:</a:t>
            </a:r>
            <a:endParaRPr lang="vi-VN" sz="3000">
              <a:solidFill>
                <a:srgbClr val="0B1320"/>
              </a:solidFill>
              <a:latin typeface="Roboto"/>
              <a:ea typeface="Roboto"/>
              <a:cs typeface="Roboto"/>
              <a:sym typeface="Roboto"/>
            </a:endParaRPr>
          </a:p>
        </p:txBody>
      </p:sp>
      <p:sp>
        <p:nvSpPr>
          <p:cNvPr id="15" name="Google Shape;658;p28">
            <a:extLst>
              <a:ext uri="{FF2B5EF4-FFF2-40B4-BE49-F238E27FC236}">
                <a16:creationId xmlns:a16="http://schemas.microsoft.com/office/drawing/2014/main" id="{6F248333-9D88-D60F-BADE-9173B5992132}"/>
              </a:ext>
            </a:extLst>
          </p:cNvPr>
          <p:cNvSpPr txBox="1"/>
          <p:nvPr/>
        </p:nvSpPr>
        <p:spPr>
          <a:xfrm>
            <a:off x="6089073" y="6122322"/>
            <a:ext cx="5386759" cy="4201150"/>
          </a:xfrm>
          <a:prstGeom prst="rect">
            <a:avLst/>
          </a:prstGeom>
          <a:noFill/>
          <a:ln>
            <a:noFill/>
          </a:ln>
        </p:spPr>
        <p:txBody>
          <a:bodyPr spcFirstLastPara="1" wrap="square" lIns="0" tIns="0" rIns="0" bIns="0" anchor="t" anchorCtr="0">
            <a:spAutoFit/>
          </a:bodyPr>
          <a:lstStyle/>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Tích hợp dễ dàng</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Cú pháp gần gũi với HTML</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Hiển thị dữ liệu động</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Cấu trúc kiến thức</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Thay thế biến môi trường</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Phát triển web đa ngôn ngữ</a:t>
            </a:r>
          </a:p>
          <a:p>
            <a:pPr marL="457200" lvl="0" indent="-457200" algn="just">
              <a:lnSpc>
                <a:spcPct val="130000"/>
              </a:lnSpc>
              <a:buFont typeface="Courier New" panose="02070309020205020404" pitchFamily="49" charset="0"/>
              <a:buChar char="o"/>
            </a:pPr>
            <a:r>
              <a:rPr lang="en-US" sz="3000">
                <a:solidFill>
                  <a:srgbClr val="0B1320"/>
                </a:solidFill>
                <a:latin typeface="Roboto"/>
                <a:ea typeface="Roboto"/>
                <a:cs typeface="Roboto"/>
                <a:sym typeface="Roboto"/>
              </a:rPr>
              <a:t>Tương thích với</a:t>
            </a:r>
            <a:endParaRPr lang="vi-VN"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1045288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 grpId="0"/>
      <p:bldP spid="1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9009DDA4-4066-9F7C-6B53-827AD6728866}"/>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Kết quả</a:t>
            </a:r>
            <a:endParaRPr sz="6000">
              <a:solidFill>
                <a:schemeClr val="tx1">
                  <a:lumMod val="50000"/>
                  <a:lumOff val="50000"/>
                </a:schemeClr>
              </a:solidFill>
            </a:endParaRPr>
          </a:p>
        </p:txBody>
      </p:sp>
      <p:pic>
        <p:nvPicPr>
          <p:cNvPr id="3" name="Picture 2" descr="A screen shot of a computer&#10;&#10;Description automatically generated">
            <a:extLst>
              <a:ext uri="{FF2B5EF4-FFF2-40B4-BE49-F238E27FC236}">
                <a16:creationId xmlns:a16="http://schemas.microsoft.com/office/drawing/2014/main" id="{2378C82A-D643-2A94-42D3-5FBFAAD1A949}"/>
              </a:ext>
            </a:extLst>
          </p:cNvPr>
          <p:cNvPicPr>
            <a:picLocks noChangeAspect="1"/>
          </p:cNvPicPr>
          <p:nvPr/>
        </p:nvPicPr>
        <p:blipFill>
          <a:blip r:embed="rId4"/>
          <a:stretch>
            <a:fillRect/>
          </a:stretch>
        </p:blipFill>
        <p:spPr>
          <a:xfrm>
            <a:off x="3941926" y="3347161"/>
            <a:ext cx="10975403" cy="6172663"/>
          </a:xfrm>
          <a:prstGeom prst="rect">
            <a:avLst/>
          </a:prstGeom>
        </p:spPr>
      </p:pic>
      <p:sp>
        <p:nvSpPr>
          <p:cNvPr id="17" name="Google Shape;658;p28">
            <a:extLst>
              <a:ext uri="{FF2B5EF4-FFF2-40B4-BE49-F238E27FC236}">
                <a16:creationId xmlns:a16="http://schemas.microsoft.com/office/drawing/2014/main" id="{AEFFAD79-3F73-3B52-970C-C8390B7C1A06}"/>
              </a:ext>
            </a:extLst>
          </p:cNvPr>
          <p:cNvSpPr txBox="1"/>
          <p:nvPr/>
        </p:nvSpPr>
        <p:spPr>
          <a:xfrm>
            <a:off x="726591" y="9696414"/>
            <a:ext cx="16834818" cy="600164"/>
          </a:xfrm>
          <a:prstGeom prst="rect">
            <a:avLst/>
          </a:prstGeom>
          <a:noFill/>
          <a:ln>
            <a:noFill/>
          </a:ln>
        </p:spPr>
        <p:txBody>
          <a:bodyPr spcFirstLastPara="1" wrap="square" lIns="0" tIns="0" rIns="0" bIns="0" anchor="t" anchorCtr="0">
            <a:spAutoFit/>
          </a:bodyPr>
          <a:lstStyle/>
          <a:p>
            <a:pPr lvl="0" algn="ctr">
              <a:lnSpc>
                <a:spcPct val="130000"/>
              </a:lnSpc>
            </a:pPr>
            <a:r>
              <a:rPr lang="en-US" sz="3000">
                <a:solidFill>
                  <a:srgbClr val="0B1320"/>
                </a:solidFill>
                <a:latin typeface="Roboto"/>
                <a:ea typeface="Roboto"/>
                <a:cs typeface="Roboto"/>
                <a:sym typeface="Roboto"/>
              </a:rPr>
              <a:t>Demo giao diện trang chủ</a:t>
            </a:r>
            <a:endParaRPr lang="vi-VN"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1896325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9009DDA4-4066-9F7C-6B53-827AD6728866}"/>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Kết quả</a:t>
            </a:r>
            <a:endParaRPr sz="6000">
              <a:solidFill>
                <a:schemeClr val="tx1">
                  <a:lumMod val="50000"/>
                  <a:lumOff val="50000"/>
                </a:schemeClr>
              </a:solidFill>
            </a:endParaRPr>
          </a:p>
        </p:txBody>
      </p:sp>
      <p:pic>
        <p:nvPicPr>
          <p:cNvPr id="4" name="Picture 3" descr="A screenshot of a computer&#10;&#10;Description automatically generated">
            <a:extLst>
              <a:ext uri="{FF2B5EF4-FFF2-40B4-BE49-F238E27FC236}">
                <a16:creationId xmlns:a16="http://schemas.microsoft.com/office/drawing/2014/main" id="{D97DB2B5-03F4-D2DC-9AB0-C47D45F81D11}"/>
              </a:ext>
            </a:extLst>
          </p:cNvPr>
          <p:cNvPicPr>
            <a:picLocks noChangeAspect="1"/>
          </p:cNvPicPr>
          <p:nvPr/>
        </p:nvPicPr>
        <p:blipFill>
          <a:blip r:embed="rId4"/>
          <a:stretch>
            <a:fillRect/>
          </a:stretch>
        </p:blipFill>
        <p:spPr>
          <a:xfrm>
            <a:off x="3941925" y="3369980"/>
            <a:ext cx="10975403" cy="6172663"/>
          </a:xfrm>
          <a:prstGeom prst="rect">
            <a:avLst/>
          </a:prstGeom>
        </p:spPr>
      </p:pic>
      <p:sp>
        <p:nvSpPr>
          <p:cNvPr id="17" name="Google Shape;658;p28">
            <a:extLst>
              <a:ext uri="{FF2B5EF4-FFF2-40B4-BE49-F238E27FC236}">
                <a16:creationId xmlns:a16="http://schemas.microsoft.com/office/drawing/2014/main" id="{AEFFAD79-3F73-3B52-970C-C8390B7C1A06}"/>
              </a:ext>
            </a:extLst>
          </p:cNvPr>
          <p:cNvSpPr txBox="1"/>
          <p:nvPr/>
        </p:nvSpPr>
        <p:spPr>
          <a:xfrm>
            <a:off x="726591" y="9696414"/>
            <a:ext cx="16834818" cy="600164"/>
          </a:xfrm>
          <a:prstGeom prst="rect">
            <a:avLst/>
          </a:prstGeom>
          <a:noFill/>
          <a:ln>
            <a:noFill/>
          </a:ln>
        </p:spPr>
        <p:txBody>
          <a:bodyPr spcFirstLastPara="1" wrap="square" lIns="0" tIns="0" rIns="0" bIns="0" anchor="t" anchorCtr="0">
            <a:spAutoFit/>
          </a:bodyPr>
          <a:lstStyle/>
          <a:p>
            <a:pPr lvl="0" algn="ctr">
              <a:lnSpc>
                <a:spcPct val="130000"/>
              </a:lnSpc>
            </a:pPr>
            <a:r>
              <a:rPr lang="en-US" sz="3000">
                <a:solidFill>
                  <a:srgbClr val="0B1320"/>
                </a:solidFill>
                <a:latin typeface="Roboto"/>
                <a:ea typeface="Roboto"/>
                <a:cs typeface="Roboto"/>
                <a:sym typeface="Roboto"/>
              </a:rPr>
              <a:t>Demo giao diện thêm khách hàng</a:t>
            </a:r>
            <a:endParaRPr lang="vi-VN"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227864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9009DDA4-4066-9F7C-6B53-827AD6728866}"/>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Kết quả</a:t>
            </a:r>
            <a:endParaRPr sz="6000">
              <a:solidFill>
                <a:schemeClr val="tx1">
                  <a:lumMod val="50000"/>
                  <a:lumOff val="50000"/>
                </a:schemeClr>
              </a:solidFill>
            </a:endParaRPr>
          </a:p>
        </p:txBody>
      </p:sp>
      <p:pic>
        <p:nvPicPr>
          <p:cNvPr id="3" name="Picture 2" descr="A screenshot of a computer&#10;&#10;Description automatically generated">
            <a:extLst>
              <a:ext uri="{FF2B5EF4-FFF2-40B4-BE49-F238E27FC236}">
                <a16:creationId xmlns:a16="http://schemas.microsoft.com/office/drawing/2014/main" id="{06435497-4BA0-102D-51BC-974CDC6EBE2E}"/>
              </a:ext>
            </a:extLst>
          </p:cNvPr>
          <p:cNvPicPr>
            <a:picLocks noChangeAspect="1"/>
          </p:cNvPicPr>
          <p:nvPr/>
        </p:nvPicPr>
        <p:blipFill>
          <a:blip r:embed="rId4"/>
          <a:stretch>
            <a:fillRect/>
          </a:stretch>
        </p:blipFill>
        <p:spPr>
          <a:xfrm>
            <a:off x="3941925" y="3347161"/>
            <a:ext cx="10975402" cy="6195482"/>
          </a:xfrm>
          <a:prstGeom prst="rect">
            <a:avLst/>
          </a:prstGeom>
        </p:spPr>
      </p:pic>
      <p:sp>
        <p:nvSpPr>
          <p:cNvPr id="17" name="Google Shape;658;p28">
            <a:extLst>
              <a:ext uri="{FF2B5EF4-FFF2-40B4-BE49-F238E27FC236}">
                <a16:creationId xmlns:a16="http://schemas.microsoft.com/office/drawing/2014/main" id="{AEFFAD79-3F73-3B52-970C-C8390B7C1A06}"/>
              </a:ext>
            </a:extLst>
          </p:cNvPr>
          <p:cNvSpPr txBox="1"/>
          <p:nvPr/>
        </p:nvSpPr>
        <p:spPr>
          <a:xfrm>
            <a:off x="726591" y="9696414"/>
            <a:ext cx="16834818" cy="600164"/>
          </a:xfrm>
          <a:prstGeom prst="rect">
            <a:avLst/>
          </a:prstGeom>
          <a:noFill/>
          <a:ln>
            <a:noFill/>
          </a:ln>
        </p:spPr>
        <p:txBody>
          <a:bodyPr spcFirstLastPara="1" wrap="square" lIns="0" tIns="0" rIns="0" bIns="0" anchor="t" anchorCtr="0">
            <a:spAutoFit/>
          </a:bodyPr>
          <a:lstStyle/>
          <a:p>
            <a:pPr lvl="0" algn="ctr">
              <a:lnSpc>
                <a:spcPct val="130000"/>
              </a:lnSpc>
            </a:pPr>
            <a:r>
              <a:rPr lang="en-US" sz="3000">
                <a:solidFill>
                  <a:srgbClr val="0B1320"/>
                </a:solidFill>
                <a:latin typeface="Roboto"/>
                <a:ea typeface="Roboto"/>
                <a:cs typeface="Roboto"/>
                <a:sym typeface="Roboto"/>
              </a:rPr>
              <a:t>Demo giao diện đăng ký</a:t>
            </a:r>
            <a:endParaRPr lang="vi-VN"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143786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cxnSp>
        <p:nvCxnSpPr>
          <p:cNvPr id="666" name="Google Shape;666;p28"/>
          <p:cNvCxnSpPr>
            <a:cxnSpLocks/>
          </p:cNvCxnSpPr>
          <p:nvPr/>
        </p:nvCxnSpPr>
        <p:spPr>
          <a:xfrm>
            <a:off x="9429628" y="1246531"/>
            <a:ext cx="6587598" cy="0"/>
          </a:xfrm>
          <a:prstGeom prst="straightConnector1">
            <a:avLst/>
          </a:prstGeom>
          <a:noFill/>
          <a:ln w="38100" cap="flat" cmpd="sng">
            <a:solidFill>
              <a:srgbClr val="0B1320"/>
            </a:solidFill>
            <a:prstDash val="solid"/>
            <a:round/>
            <a:headEnd type="none" w="sm" len="sm"/>
            <a:tailEnd type="none" w="sm" len="sm"/>
          </a:ln>
        </p:spPr>
      </p:cxnSp>
      <p:sp>
        <p:nvSpPr>
          <p:cNvPr id="5" name="Google Shape;659;p28">
            <a:extLst>
              <a:ext uri="{FF2B5EF4-FFF2-40B4-BE49-F238E27FC236}">
                <a16:creationId xmlns:a16="http://schemas.microsoft.com/office/drawing/2014/main" id="{97FBD461-52B0-5BD6-719C-D9BDE418800D}"/>
              </a:ext>
            </a:extLst>
          </p:cNvPr>
          <p:cNvSpPr txBox="1"/>
          <p:nvPr/>
        </p:nvSpPr>
        <p:spPr>
          <a:xfrm>
            <a:off x="407756" y="438637"/>
            <a:ext cx="9021872"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Hệ thống server</a:t>
            </a:r>
            <a:endParaRPr/>
          </a:p>
        </p:txBody>
      </p:sp>
      <p:grpSp>
        <p:nvGrpSpPr>
          <p:cNvPr id="6" name="Google Shape;667;p28">
            <a:extLst>
              <a:ext uri="{FF2B5EF4-FFF2-40B4-BE49-F238E27FC236}">
                <a16:creationId xmlns:a16="http://schemas.microsoft.com/office/drawing/2014/main" id="{9801B2C7-F5F9-E9CC-612D-CB1FC45F008F}"/>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84206DFF-37CF-0FD8-6493-2B0F253A130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7DE10BF4-CAE6-BB09-2976-32FD56374415}"/>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170D7837-744D-77C9-996A-0610F9EE5FAD}"/>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837EAE36-E87F-E730-5390-D647A1C66AD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153CC642-8510-9187-3CFA-01ED2E2E58F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D9AD5756-602E-25F1-90B2-FB9520A289CF}"/>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14846CD2-4E1A-A51E-56B1-603B8E2B654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F7F6AFC2-84F7-C957-8A6D-67316EC029D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9009DDA4-4066-9F7C-6B53-827AD6728866}"/>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Kết quả</a:t>
            </a:r>
            <a:endParaRPr sz="6000">
              <a:solidFill>
                <a:schemeClr val="tx1">
                  <a:lumMod val="50000"/>
                  <a:lumOff val="50000"/>
                </a:schemeClr>
              </a:solidFill>
            </a:endParaRPr>
          </a:p>
        </p:txBody>
      </p:sp>
      <p:pic>
        <p:nvPicPr>
          <p:cNvPr id="4" name="Picture 3" descr="A screenshot of a computer&#10;&#10;Description automatically generated">
            <a:extLst>
              <a:ext uri="{FF2B5EF4-FFF2-40B4-BE49-F238E27FC236}">
                <a16:creationId xmlns:a16="http://schemas.microsoft.com/office/drawing/2014/main" id="{B0879AA1-6E17-1DAE-AD70-7E31B2E77EAA}"/>
              </a:ext>
            </a:extLst>
          </p:cNvPr>
          <p:cNvPicPr>
            <a:picLocks noChangeAspect="1"/>
          </p:cNvPicPr>
          <p:nvPr/>
        </p:nvPicPr>
        <p:blipFill>
          <a:blip r:embed="rId4"/>
          <a:stretch>
            <a:fillRect/>
          </a:stretch>
        </p:blipFill>
        <p:spPr>
          <a:xfrm>
            <a:off x="3941925" y="3347161"/>
            <a:ext cx="10975402" cy="6195482"/>
          </a:xfrm>
          <a:prstGeom prst="rect">
            <a:avLst/>
          </a:prstGeom>
        </p:spPr>
      </p:pic>
      <p:sp>
        <p:nvSpPr>
          <p:cNvPr id="17" name="Google Shape;658;p28">
            <a:extLst>
              <a:ext uri="{FF2B5EF4-FFF2-40B4-BE49-F238E27FC236}">
                <a16:creationId xmlns:a16="http://schemas.microsoft.com/office/drawing/2014/main" id="{AEFFAD79-3F73-3B52-970C-C8390B7C1A06}"/>
              </a:ext>
            </a:extLst>
          </p:cNvPr>
          <p:cNvSpPr txBox="1"/>
          <p:nvPr/>
        </p:nvSpPr>
        <p:spPr>
          <a:xfrm>
            <a:off x="726591" y="9696414"/>
            <a:ext cx="16834818" cy="600164"/>
          </a:xfrm>
          <a:prstGeom prst="rect">
            <a:avLst/>
          </a:prstGeom>
          <a:noFill/>
          <a:ln>
            <a:noFill/>
          </a:ln>
        </p:spPr>
        <p:txBody>
          <a:bodyPr spcFirstLastPara="1" wrap="square" lIns="0" tIns="0" rIns="0" bIns="0" anchor="t" anchorCtr="0">
            <a:spAutoFit/>
          </a:bodyPr>
          <a:lstStyle/>
          <a:p>
            <a:pPr lvl="0" algn="ctr">
              <a:lnSpc>
                <a:spcPct val="130000"/>
              </a:lnSpc>
            </a:pPr>
            <a:r>
              <a:rPr lang="en-US" sz="3000">
                <a:solidFill>
                  <a:srgbClr val="0B1320"/>
                </a:solidFill>
                <a:latin typeface="Roboto"/>
                <a:ea typeface="Roboto"/>
                <a:cs typeface="Roboto"/>
                <a:sym typeface="Roboto"/>
              </a:rPr>
              <a:t>Demo giao diện đăng nhập</a:t>
            </a:r>
            <a:endParaRPr lang="vi-VN"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4197395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943"/>
        <p:cNvGrpSpPr/>
        <p:nvPr/>
      </p:nvGrpSpPr>
      <p:grpSpPr>
        <a:xfrm>
          <a:off x="0" y="0"/>
          <a:ext cx="0" cy="0"/>
          <a:chOff x="0" y="0"/>
          <a:chExt cx="0" cy="0"/>
        </a:xfrm>
      </p:grpSpPr>
      <p:sp>
        <p:nvSpPr>
          <p:cNvPr id="944" name="Google Shape;944;p37"/>
          <p:cNvSpPr txBox="1"/>
          <p:nvPr/>
        </p:nvSpPr>
        <p:spPr>
          <a:xfrm>
            <a:off x="1028700" y="439475"/>
            <a:ext cx="8794895" cy="1938992"/>
          </a:xfrm>
          <a:prstGeom prst="rect">
            <a:avLst/>
          </a:prstGeom>
          <a:noFill/>
          <a:ln>
            <a:noFill/>
          </a:ln>
        </p:spPr>
        <p:txBody>
          <a:bodyPr spcFirstLastPara="1" wrap="square" lIns="0" tIns="0" rIns="0" bIns="0" anchor="t" anchorCtr="0">
            <a:spAutoFit/>
          </a:bodyPr>
          <a:lstStyle/>
          <a:p>
            <a:pPr marL="0" marR="0" lvl="0" indent="0" algn="l" rtl="0">
              <a:lnSpc>
                <a:spcPct val="139988"/>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Kết luận</a:t>
            </a:r>
            <a:endParaRPr/>
          </a:p>
        </p:txBody>
      </p:sp>
      <p:cxnSp>
        <p:nvCxnSpPr>
          <p:cNvPr id="945" name="Google Shape;945;p37"/>
          <p:cNvCxnSpPr>
            <a:cxnSpLocks/>
          </p:cNvCxnSpPr>
          <p:nvPr/>
        </p:nvCxnSpPr>
        <p:spPr>
          <a:xfrm>
            <a:off x="5812971" y="1491523"/>
            <a:ext cx="9416131" cy="0"/>
          </a:xfrm>
          <a:prstGeom prst="straightConnector1">
            <a:avLst/>
          </a:prstGeom>
          <a:noFill/>
          <a:ln w="38100" cap="flat" cmpd="sng">
            <a:solidFill>
              <a:srgbClr val="0B1320"/>
            </a:solidFill>
            <a:prstDash val="solid"/>
            <a:round/>
            <a:headEnd type="none" w="sm" len="sm"/>
            <a:tailEnd type="none" w="sm" len="sm"/>
          </a:ln>
        </p:spPr>
      </p:cxnSp>
      <p:grpSp>
        <p:nvGrpSpPr>
          <p:cNvPr id="946" name="Google Shape;946;p37"/>
          <p:cNvGrpSpPr/>
          <p:nvPr/>
        </p:nvGrpSpPr>
        <p:grpSpPr>
          <a:xfrm>
            <a:off x="15726843" y="1287200"/>
            <a:ext cx="406823" cy="408647"/>
            <a:chOff x="1813" y="0"/>
            <a:chExt cx="809173" cy="812800"/>
          </a:xfrm>
        </p:grpSpPr>
        <p:sp>
          <p:nvSpPr>
            <p:cNvPr id="947" name="Google Shape;947;p3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49" name="Google Shape;949;p37"/>
          <p:cNvGrpSpPr/>
          <p:nvPr/>
        </p:nvGrpSpPr>
        <p:grpSpPr>
          <a:xfrm>
            <a:off x="16290517" y="1287200"/>
            <a:ext cx="406823" cy="408647"/>
            <a:chOff x="1813" y="0"/>
            <a:chExt cx="809173" cy="812800"/>
          </a:xfrm>
        </p:grpSpPr>
        <p:sp>
          <p:nvSpPr>
            <p:cNvPr id="950" name="Google Shape;950;p3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52" name="Google Shape;952;p37"/>
          <p:cNvGrpSpPr/>
          <p:nvPr/>
        </p:nvGrpSpPr>
        <p:grpSpPr>
          <a:xfrm>
            <a:off x="16851565" y="1287200"/>
            <a:ext cx="406823" cy="408647"/>
            <a:chOff x="1813" y="0"/>
            <a:chExt cx="809173" cy="812800"/>
          </a:xfrm>
        </p:grpSpPr>
        <p:sp>
          <p:nvSpPr>
            <p:cNvPr id="953" name="Google Shape;953;p3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955" name="Google Shape;955;p37"/>
          <p:cNvPicPr preferRelativeResize="0"/>
          <p:nvPr/>
        </p:nvPicPr>
        <p:blipFill rotWithShape="1">
          <a:blip r:embed="rId3">
            <a:alphaModFix amt="50000"/>
          </a:blip>
          <a:srcRect/>
          <a:stretch/>
        </p:blipFill>
        <p:spPr>
          <a:xfrm>
            <a:off x="9571842" y="3339234"/>
            <a:ext cx="10270431" cy="9769747"/>
          </a:xfrm>
          <a:prstGeom prst="rect">
            <a:avLst/>
          </a:prstGeom>
          <a:noFill/>
          <a:ln>
            <a:noFill/>
          </a:ln>
        </p:spPr>
      </p:pic>
      <p:sp>
        <p:nvSpPr>
          <p:cNvPr id="958" name="Google Shape;958;p37"/>
          <p:cNvSpPr txBox="1"/>
          <p:nvPr/>
        </p:nvSpPr>
        <p:spPr>
          <a:xfrm>
            <a:off x="1028700" y="2133250"/>
            <a:ext cx="8115300" cy="7540526"/>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vi-VN" sz="3500" b="0" i="0" u="none" strike="noStrike" cap="none">
                <a:solidFill>
                  <a:srgbClr val="0B1320"/>
                </a:solidFill>
                <a:latin typeface="Roboto"/>
                <a:ea typeface="Roboto"/>
                <a:cs typeface="Roboto"/>
                <a:sym typeface="Roboto"/>
              </a:rPr>
              <a:t>Trong quá trình học tập và nghiên cứu triển khai hệ thống giám sát phương tiện ra vào trong bãi xe thông minh, nhóm chúng em đã đạt được nhiều kết quả tốt. Các thành viên nhóm đã có cái nhìn tổng quan và sự hiểu biết sâu hơn về cấu trúc của hệ thống cần xây dựng, được củng cố vững chắc thêm nhiều kiến thức liên quan đến đề tài như: lập trình arduino, lập trình web, trí tuệ nhân tạo.</a:t>
            </a:r>
            <a:endParaRPr/>
          </a:p>
        </p:txBody>
      </p:sp>
    </p:spTree>
    <p:extLst>
      <p:ext uri="{BB962C8B-B14F-4D97-AF65-F5344CB8AC3E}">
        <p14:creationId xmlns:p14="http://schemas.microsoft.com/office/powerpoint/2010/main" val="2007227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44"/>
                                        </p:tgtEl>
                                        <p:attrNameLst>
                                          <p:attrName>style.visibility</p:attrName>
                                        </p:attrNameLst>
                                      </p:cBhvr>
                                      <p:to>
                                        <p:strVal val="visible"/>
                                      </p:to>
                                    </p:set>
                                    <p:animEffect transition="in" filter="fade">
                                      <p:cBhvr>
                                        <p:cTn id="7" dur="500"/>
                                        <p:tgtEl>
                                          <p:spTgt spid="94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58"/>
                                        </p:tgtEl>
                                        <p:attrNameLst>
                                          <p:attrName>style.visibility</p:attrName>
                                        </p:attrNameLst>
                                      </p:cBhvr>
                                      <p:to>
                                        <p:strVal val="visible"/>
                                      </p:to>
                                    </p:set>
                                    <p:animEffect transition="in" filter="fade">
                                      <p:cBhvr>
                                        <p:cTn id="12" dur="500"/>
                                        <p:tgtEl>
                                          <p:spTgt spid="9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8" grpId="0"/>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943"/>
        <p:cNvGrpSpPr/>
        <p:nvPr/>
      </p:nvGrpSpPr>
      <p:grpSpPr>
        <a:xfrm>
          <a:off x="0" y="0"/>
          <a:ext cx="0" cy="0"/>
          <a:chOff x="0" y="0"/>
          <a:chExt cx="0" cy="0"/>
        </a:xfrm>
      </p:grpSpPr>
      <p:sp>
        <p:nvSpPr>
          <p:cNvPr id="944" name="Google Shape;944;p37"/>
          <p:cNvSpPr txBox="1"/>
          <p:nvPr/>
        </p:nvSpPr>
        <p:spPr>
          <a:xfrm>
            <a:off x="1028700" y="439475"/>
            <a:ext cx="8794895" cy="1938992"/>
          </a:xfrm>
          <a:prstGeom prst="rect">
            <a:avLst/>
          </a:prstGeom>
          <a:noFill/>
          <a:ln>
            <a:noFill/>
          </a:ln>
        </p:spPr>
        <p:txBody>
          <a:bodyPr spcFirstLastPara="1" wrap="square" lIns="0" tIns="0" rIns="0" bIns="0" anchor="t" anchorCtr="0">
            <a:spAutoFit/>
          </a:bodyPr>
          <a:lstStyle/>
          <a:p>
            <a:pPr marL="0" marR="0" lvl="0" indent="0" algn="l" rtl="0">
              <a:lnSpc>
                <a:spcPct val="139988"/>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Kết luận</a:t>
            </a:r>
            <a:endParaRPr/>
          </a:p>
        </p:txBody>
      </p:sp>
      <p:cxnSp>
        <p:nvCxnSpPr>
          <p:cNvPr id="945" name="Google Shape;945;p37"/>
          <p:cNvCxnSpPr>
            <a:cxnSpLocks/>
          </p:cNvCxnSpPr>
          <p:nvPr/>
        </p:nvCxnSpPr>
        <p:spPr>
          <a:xfrm>
            <a:off x="5812971" y="1491523"/>
            <a:ext cx="9416131" cy="0"/>
          </a:xfrm>
          <a:prstGeom prst="straightConnector1">
            <a:avLst/>
          </a:prstGeom>
          <a:noFill/>
          <a:ln w="38100" cap="flat" cmpd="sng">
            <a:solidFill>
              <a:srgbClr val="0B1320"/>
            </a:solidFill>
            <a:prstDash val="solid"/>
            <a:round/>
            <a:headEnd type="none" w="sm" len="sm"/>
            <a:tailEnd type="none" w="sm" len="sm"/>
          </a:ln>
        </p:spPr>
      </p:cxnSp>
      <p:grpSp>
        <p:nvGrpSpPr>
          <p:cNvPr id="946" name="Google Shape;946;p37"/>
          <p:cNvGrpSpPr/>
          <p:nvPr/>
        </p:nvGrpSpPr>
        <p:grpSpPr>
          <a:xfrm>
            <a:off x="15726843" y="1287200"/>
            <a:ext cx="406823" cy="408647"/>
            <a:chOff x="1813" y="0"/>
            <a:chExt cx="809173" cy="812800"/>
          </a:xfrm>
        </p:grpSpPr>
        <p:sp>
          <p:nvSpPr>
            <p:cNvPr id="947" name="Google Shape;947;p3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49" name="Google Shape;949;p37"/>
          <p:cNvGrpSpPr/>
          <p:nvPr/>
        </p:nvGrpSpPr>
        <p:grpSpPr>
          <a:xfrm>
            <a:off x="16290517" y="1287200"/>
            <a:ext cx="406823" cy="408647"/>
            <a:chOff x="1813" y="0"/>
            <a:chExt cx="809173" cy="812800"/>
          </a:xfrm>
        </p:grpSpPr>
        <p:sp>
          <p:nvSpPr>
            <p:cNvPr id="950" name="Google Shape;950;p3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52" name="Google Shape;952;p37"/>
          <p:cNvGrpSpPr/>
          <p:nvPr/>
        </p:nvGrpSpPr>
        <p:grpSpPr>
          <a:xfrm>
            <a:off x="16851565" y="1287200"/>
            <a:ext cx="406823" cy="408647"/>
            <a:chOff x="1813" y="0"/>
            <a:chExt cx="809173" cy="812800"/>
          </a:xfrm>
        </p:grpSpPr>
        <p:sp>
          <p:nvSpPr>
            <p:cNvPr id="953" name="Google Shape;953;p3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955" name="Google Shape;955;p37"/>
          <p:cNvPicPr preferRelativeResize="0"/>
          <p:nvPr/>
        </p:nvPicPr>
        <p:blipFill rotWithShape="1">
          <a:blip r:embed="rId3">
            <a:alphaModFix amt="50000"/>
          </a:blip>
          <a:srcRect/>
          <a:stretch/>
        </p:blipFill>
        <p:spPr>
          <a:xfrm rot="16200000">
            <a:off x="9571842" y="3339234"/>
            <a:ext cx="10270431" cy="9769747"/>
          </a:xfrm>
          <a:prstGeom prst="rect">
            <a:avLst/>
          </a:prstGeom>
          <a:noFill/>
          <a:ln>
            <a:noFill/>
          </a:ln>
        </p:spPr>
      </p:pic>
      <p:sp>
        <p:nvSpPr>
          <p:cNvPr id="958" name="Google Shape;958;p37"/>
          <p:cNvSpPr txBox="1"/>
          <p:nvPr/>
        </p:nvSpPr>
        <p:spPr>
          <a:xfrm>
            <a:off x="1028699" y="2133250"/>
            <a:ext cx="15631241" cy="754053"/>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vi-VN" sz="3500" b="0" i="0" u="none" strike="noStrike" cap="none">
                <a:solidFill>
                  <a:srgbClr val="0B1320"/>
                </a:solidFill>
                <a:latin typeface="Roboto"/>
                <a:ea typeface="Roboto"/>
                <a:cs typeface="Roboto"/>
                <a:sym typeface="Roboto"/>
              </a:rPr>
              <a:t>Kết thúc thời gian thực tập, nhóm chúng em đã làm được các công việc sau:</a:t>
            </a:r>
          </a:p>
        </p:txBody>
      </p:sp>
      <p:sp>
        <p:nvSpPr>
          <p:cNvPr id="2" name="Google Shape;958;p37">
            <a:extLst>
              <a:ext uri="{FF2B5EF4-FFF2-40B4-BE49-F238E27FC236}">
                <a16:creationId xmlns:a16="http://schemas.microsoft.com/office/drawing/2014/main" id="{A2E4DDA9-6449-E96A-08CE-22BDA10A7099}"/>
              </a:ext>
            </a:extLst>
          </p:cNvPr>
          <p:cNvSpPr txBox="1"/>
          <p:nvPr/>
        </p:nvSpPr>
        <p:spPr>
          <a:xfrm>
            <a:off x="1029405" y="2884568"/>
            <a:ext cx="8793484" cy="3770263"/>
          </a:xfrm>
          <a:prstGeom prst="rect">
            <a:avLst/>
          </a:prstGeom>
          <a:noFill/>
          <a:ln>
            <a:noFill/>
          </a:ln>
        </p:spPr>
        <p:txBody>
          <a:bodyPr spcFirstLastPara="1" wrap="square" lIns="0" tIns="0" rIns="0" bIns="0" anchor="t" anchorCtr="0">
            <a:spAutoFit/>
          </a:bodyPr>
          <a:lstStyle/>
          <a:p>
            <a:pPr marL="457200" marR="0" lvl="0" indent="-457200" algn="just" rtl="0">
              <a:lnSpc>
                <a:spcPct val="140000"/>
              </a:lnSpc>
              <a:spcBef>
                <a:spcPts val="0"/>
              </a:spcBef>
              <a:spcAft>
                <a:spcPts val="0"/>
              </a:spcAft>
              <a:buFont typeface="Arial" panose="020B0604020202020204" pitchFamily="34" charset="0"/>
              <a:buChar char="•"/>
            </a:pPr>
            <a:r>
              <a:rPr lang="vi-VN" sz="3500" b="0" i="0" u="none" strike="noStrike" cap="none">
                <a:solidFill>
                  <a:srgbClr val="0B1320"/>
                </a:solidFill>
                <a:latin typeface="Roboto"/>
                <a:ea typeface="Roboto"/>
                <a:cs typeface="Roboto"/>
                <a:sym typeface="Roboto"/>
              </a:rPr>
              <a:t>Xây dựng thành công mô hình AI để nhận dạng biển số xe.</a:t>
            </a:r>
          </a:p>
          <a:p>
            <a:pPr marL="457200" marR="0" lvl="0" indent="-457200" algn="just" rtl="0">
              <a:lnSpc>
                <a:spcPct val="140000"/>
              </a:lnSpc>
              <a:spcBef>
                <a:spcPts val="0"/>
              </a:spcBef>
              <a:spcAft>
                <a:spcPts val="0"/>
              </a:spcAft>
              <a:buFont typeface="Arial" panose="020B0604020202020204" pitchFamily="34" charset="0"/>
              <a:buChar char="•"/>
            </a:pPr>
            <a:r>
              <a:rPr lang="vi-VN" sz="3500" b="0" i="0" u="none" strike="noStrike" cap="none">
                <a:solidFill>
                  <a:srgbClr val="0B1320"/>
                </a:solidFill>
                <a:latin typeface="Roboto"/>
                <a:ea typeface="Roboto"/>
                <a:cs typeface="Roboto"/>
                <a:sym typeface="Roboto"/>
              </a:rPr>
              <a:t>Xây dựng cơ bản cấu trúc của phần cứng.</a:t>
            </a:r>
          </a:p>
          <a:p>
            <a:pPr marL="457200" marR="0" lvl="0" indent="-457200" algn="just" rtl="0">
              <a:lnSpc>
                <a:spcPct val="140000"/>
              </a:lnSpc>
              <a:spcBef>
                <a:spcPts val="0"/>
              </a:spcBef>
              <a:spcAft>
                <a:spcPts val="0"/>
              </a:spcAft>
              <a:buFont typeface="Arial" panose="020B0604020202020204" pitchFamily="34" charset="0"/>
              <a:buChar char="•"/>
            </a:pPr>
            <a:r>
              <a:rPr lang="vi-VN" sz="3500" b="0" i="0" u="none" strike="noStrike" cap="none">
                <a:solidFill>
                  <a:srgbClr val="0B1320"/>
                </a:solidFill>
                <a:latin typeface="Roboto"/>
                <a:ea typeface="Roboto"/>
                <a:cs typeface="Roboto"/>
                <a:sym typeface="Roboto"/>
              </a:rPr>
              <a:t>Hoàn thành phân tích thiết kế hệ thống, xây dựng các giao diện frontend.</a:t>
            </a:r>
          </a:p>
        </p:txBody>
      </p:sp>
    </p:spTree>
    <p:extLst>
      <p:ext uri="{BB962C8B-B14F-4D97-AF65-F5344CB8AC3E}">
        <p14:creationId xmlns:p14="http://schemas.microsoft.com/office/powerpoint/2010/main" val="3734378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943"/>
        <p:cNvGrpSpPr/>
        <p:nvPr/>
      </p:nvGrpSpPr>
      <p:grpSpPr>
        <a:xfrm>
          <a:off x="0" y="0"/>
          <a:ext cx="0" cy="0"/>
          <a:chOff x="0" y="0"/>
          <a:chExt cx="0" cy="0"/>
        </a:xfrm>
      </p:grpSpPr>
      <p:sp>
        <p:nvSpPr>
          <p:cNvPr id="944" name="Google Shape;944;p37"/>
          <p:cNvSpPr txBox="1"/>
          <p:nvPr/>
        </p:nvSpPr>
        <p:spPr>
          <a:xfrm>
            <a:off x="1028700" y="439475"/>
            <a:ext cx="8794895" cy="1938992"/>
          </a:xfrm>
          <a:prstGeom prst="rect">
            <a:avLst/>
          </a:prstGeom>
          <a:noFill/>
          <a:ln>
            <a:noFill/>
          </a:ln>
        </p:spPr>
        <p:txBody>
          <a:bodyPr spcFirstLastPara="1" wrap="square" lIns="0" tIns="0" rIns="0" bIns="0" anchor="t" anchorCtr="0">
            <a:spAutoFit/>
          </a:bodyPr>
          <a:lstStyle/>
          <a:p>
            <a:pPr marL="0" marR="0" lvl="0" indent="0" algn="l" rtl="0">
              <a:lnSpc>
                <a:spcPct val="139988"/>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Kết luận</a:t>
            </a:r>
            <a:endParaRPr/>
          </a:p>
        </p:txBody>
      </p:sp>
      <p:cxnSp>
        <p:nvCxnSpPr>
          <p:cNvPr id="945" name="Google Shape;945;p37"/>
          <p:cNvCxnSpPr>
            <a:cxnSpLocks/>
          </p:cNvCxnSpPr>
          <p:nvPr/>
        </p:nvCxnSpPr>
        <p:spPr>
          <a:xfrm>
            <a:off x="5812971" y="1491523"/>
            <a:ext cx="9416131" cy="0"/>
          </a:xfrm>
          <a:prstGeom prst="straightConnector1">
            <a:avLst/>
          </a:prstGeom>
          <a:noFill/>
          <a:ln w="38100" cap="flat" cmpd="sng">
            <a:solidFill>
              <a:srgbClr val="0B1320"/>
            </a:solidFill>
            <a:prstDash val="solid"/>
            <a:round/>
            <a:headEnd type="none" w="sm" len="sm"/>
            <a:tailEnd type="none" w="sm" len="sm"/>
          </a:ln>
        </p:spPr>
      </p:cxnSp>
      <p:grpSp>
        <p:nvGrpSpPr>
          <p:cNvPr id="946" name="Google Shape;946;p37"/>
          <p:cNvGrpSpPr/>
          <p:nvPr/>
        </p:nvGrpSpPr>
        <p:grpSpPr>
          <a:xfrm>
            <a:off x="15726843" y="1287200"/>
            <a:ext cx="406823" cy="408647"/>
            <a:chOff x="1813" y="0"/>
            <a:chExt cx="809173" cy="812800"/>
          </a:xfrm>
        </p:grpSpPr>
        <p:sp>
          <p:nvSpPr>
            <p:cNvPr id="947" name="Google Shape;947;p3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49" name="Google Shape;949;p37"/>
          <p:cNvGrpSpPr/>
          <p:nvPr/>
        </p:nvGrpSpPr>
        <p:grpSpPr>
          <a:xfrm>
            <a:off x="16290517" y="1287200"/>
            <a:ext cx="406823" cy="408647"/>
            <a:chOff x="1813" y="0"/>
            <a:chExt cx="809173" cy="812800"/>
          </a:xfrm>
        </p:grpSpPr>
        <p:sp>
          <p:nvSpPr>
            <p:cNvPr id="950" name="Google Shape;950;p3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52" name="Google Shape;952;p37"/>
          <p:cNvGrpSpPr/>
          <p:nvPr/>
        </p:nvGrpSpPr>
        <p:grpSpPr>
          <a:xfrm>
            <a:off x="16851565" y="1287200"/>
            <a:ext cx="406823" cy="408647"/>
            <a:chOff x="1813" y="0"/>
            <a:chExt cx="809173" cy="812800"/>
          </a:xfrm>
        </p:grpSpPr>
        <p:sp>
          <p:nvSpPr>
            <p:cNvPr id="953" name="Google Shape;953;p3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955" name="Google Shape;955;p37"/>
          <p:cNvPicPr preferRelativeResize="0"/>
          <p:nvPr/>
        </p:nvPicPr>
        <p:blipFill rotWithShape="1">
          <a:blip r:embed="rId3">
            <a:alphaModFix amt="50000"/>
          </a:blip>
          <a:srcRect/>
          <a:stretch/>
        </p:blipFill>
        <p:spPr>
          <a:xfrm rot="10800000">
            <a:off x="9571842" y="3339234"/>
            <a:ext cx="10270431" cy="9769747"/>
          </a:xfrm>
          <a:prstGeom prst="rect">
            <a:avLst/>
          </a:prstGeom>
          <a:noFill/>
          <a:ln>
            <a:noFill/>
          </a:ln>
        </p:spPr>
      </p:pic>
      <p:sp>
        <p:nvSpPr>
          <p:cNvPr id="958" name="Google Shape;958;p37"/>
          <p:cNvSpPr txBox="1"/>
          <p:nvPr/>
        </p:nvSpPr>
        <p:spPr>
          <a:xfrm>
            <a:off x="1028699" y="2133250"/>
            <a:ext cx="15631241" cy="754053"/>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en-US" sz="3500" b="0" i="0" u="none" strike="noStrike" cap="none">
                <a:solidFill>
                  <a:srgbClr val="0B1320"/>
                </a:solidFill>
                <a:latin typeface="Roboto"/>
                <a:ea typeface="Roboto"/>
                <a:cs typeface="Roboto"/>
                <a:sym typeface="Roboto"/>
              </a:rPr>
              <a:t>Hướng phát triển:</a:t>
            </a:r>
            <a:endParaRPr lang="vi-VN" sz="3500" b="0" i="0" u="none" strike="noStrike" cap="none">
              <a:solidFill>
                <a:srgbClr val="0B1320"/>
              </a:solidFill>
              <a:latin typeface="Roboto"/>
              <a:ea typeface="Roboto"/>
              <a:cs typeface="Roboto"/>
              <a:sym typeface="Roboto"/>
            </a:endParaRPr>
          </a:p>
        </p:txBody>
      </p:sp>
      <p:sp>
        <p:nvSpPr>
          <p:cNvPr id="2" name="Google Shape;958;p37">
            <a:extLst>
              <a:ext uri="{FF2B5EF4-FFF2-40B4-BE49-F238E27FC236}">
                <a16:creationId xmlns:a16="http://schemas.microsoft.com/office/drawing/2014/main" id="{A2E4DDA9-6449-E96A-08CE-22BDA10A7099}"/>
              </a:ext>
            </a:extLst>
          </p:cNvPr>
          <p:cNvSpPr txBox="1"/>
          <p:nvPr/>
        </p:nvSpPr>
        <p:spPr>
          <a:xfrm>
            <a:off x="1029405" y="2884568"/>
            <a:ext cx="8114595" cy="6032421"/>
          </a:xfrm>
          <a:prstGeom prst="rect">
            <a:avLst/>
          </a:prstGeom>
          <a:noFill/>
          <a:ln>
            <a:noFill/>
          </a:ln>
        </p:spPr>
        <p:txBody>
          <a:bodyPr spcFirstLastPara="1" wrap="square" lIns="0" tIns="0" rIns="0" bIns="0" anchor="t" anchorCtr="0">
            <a:spAutoFit/>
          </a:bodyPr>
          <a:lstStyle/>
          <a:p>
            <a:pPr marL="457200" marR="0" lvl="0" indent="-457200" algn="just" rtl="0">
              <a:lnSpc>
                <a:spcPct val="140000"/>
              </a:lnSpc>
              <a:spcBef>
                <a:spcPts val="0"/>
              </a:spcBef>
              <a:spcAft>
                <a:spcPts val="0"/>
              </a:spcAft>
              <a:buFont typeface="Arial" panose="020B0604020202020204" pitchFamily="34" charset="0"/>
              <a:buChar char="•"/>
            </a:pPr>
            <a:r>
              <a:rPr lang="vi-VN" sz="3500" b="0" i="0" u="none" strike="noStrike" cap="none">
                <a:solidFill>
                  <a:srgbClr val="0B1320"/>
                </a:solidFill>
                <a:latin typeface="Roboto"/>
                <a:ea typeface="Roboto"/>
                <a:cs typeface="Roboto"/>
                <a:sym typeface="Roboto"/>
              </a:rPr>
              <a:t>Xây dựng API để kết nối mô hình AI và hệ thống server.</a:t>
            </a:r>
          </a:p>
          <a:p>
            <a:pPr marL="457200" marR="0" lvl="0" indent="-457200" algn="just" rtl="0">
              <a:lnSpc>
                <a:spcPct val="140000"/>
              </a:lnSpc>
              <a:spcBef>
                <a:spcPts val="0"/>
              </a:spcBef>
              <a:spcAft>
                <a:spcPts val="0"/>
              </a:spcAft>
              <a:buFont typeface="Arial" panose="020B0604020202020204" pitchFamily="34" charset="0"/>
              <a:buChar char="•"/>
            </a:pPr>
            <a:r>
              <a:rPr lang="vi-VN" sz="3500" b="0" i="0" u="none" strike="noStrike" cap="none">
                <a:solidFill>
                  <a:srgbClr val="0B1320"/>
                </a:solidFill>
                <a:latin typeface="Roboto"/>
                <a:ea typeface="Roboto"/>
                <a:cs typeface="Roboto"/>
                <a:sym typeface="Roboto"/>
              </a:rPr>
              <a:t>Lắp ráp hoàn thiện mô hình mô phỏng bãi đỗ xe, tích hợp màn hình oled hiển thị thông báo.</a:t>
            </a:r>
          </a:p>
          <a:p>
            <a:pPr marL="457200" marR="0" lvl="0" indent="-457200" algn="just" rtl="0">
              <a:lnSpc>
                <a:spcPct val="140000"/>
              </a:lnSpc>
              <a:spcBef>
                <a:spcPts val="0"/>
              </a:spcBef>
              <a:spcAft>
                <a:spcPts val="0"/>
              </a:spcAft>
              <a:buFont typeface="Arial" panose="020B0604020202020204" pitchFamily="34" charset="0"/>
              <a:buChar char="•"/>
            </a:pPr>
            <a:r>
              <a:rPr lang="vi-VN" sz="3500" b="0" i="0" u="none" strike="noStrike" cap="none">
                <a:solidFill>
                  <a:srgbClr val="0B1320"/>
                </a:solidFill>
                <a:latin typeface="Roboto"/>
                <a:ea typeface="Roboto"/>
                <a:cs typeface="Roboto"/>
                <a:sym typeface="Roboto"/>
              </a:rPr>
              <a:t>Hoàn thiện hệ thống server. </a:t>
            </a:r>
          </a:p>
          <a:p>
            <a:pPr marL="457200" marR="0" lvl="0" indent="-457200" algn="just" rtl="0">
              <a:lnSpc>
                <a:spcPct val="140000"/>
              </a:lnSpc>
              <a:spcBef>
                <a:spcPts val="0"/>
              </a:spcBef>
              <a:spcAft>
                <a:spcPts val="0"/>
              </a:spcAft>
              <a:buFont typeface="Arial" panose="020B0604020202020204" pitchFamily="34" charset="0"/>
              <a:buChar char="•"/>
            </a:pPr>
            <a:r>
              <a:rPr lang="vi-VN" sz="3500" b="0" i="0" u="none" strike="noStrike" cap="none">
                <a:solidFill>
                  <a:srgbClr val="0B1320"/>
                </a:solidFill>
                <a:latin typeface="Roboto"/>
                <a:ea typeface="Roboto"/>
                <a:cs typeface="Roboto"/>
                <a:sym typeface="Roboto"/>
              </a:rPr>
              <a:t>Kết nối các phân hệ thành một hệ thống nhất.</a:t>
            </a:r>
          </a:p>
        </p:txBody>
      </p:sp>
    </p:spTree>
    <p:extLst>
      <p:ext uri="{BB962C8B-B14F-4D97-AF65-F5344CB8AC3E}">
        <p14:creationId xmlns:p14="http://schemas.microsoft.com/office/powerpoint/2010/main" val="3967832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659" name="Google Shape;659;p28"/>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Giới thiệu bài toán</a:t>
            </a:r>
            <a:endParaRPr/>
          </a:p>
        </p:txBody>
      </p:sp>
      <p:cxnSp>
        <p:nvCxnSpPr>
          <p:cNvPr id="666" name="Google Shape;666;p28"/>
          <p:cNvCxnSpPr>
            <a:cxnSpLocks/>
          </p:cNvCxnSpPr>
          <p:nvPr/>
        </p:nvCxnSpPr>
        <p:spPr>
          <a:xfrm>
            <a:off x="10723418" y="1328760"/>
            <a:ext cx="5029180" cy="0"/>
          </a:xfrm>
          <a:prstGeom prst="straightConnector1">
            <a:avLst/>
          </a:prstGeom>
          <a:noFill/>
          <a:ln w="38100" cap="flat" cmpd="sng">
            <a:solidFill>
              <a:srgbClr val="0B1320"/>
            </a:solidFill>
            <a:prstDash val="solid"/>
            <a:round/>
            <a:headEnd type="none" w="sm" len="sm"/>
            <a:tailEnd type="none" w="sm" len="sm"/>
          </a:ln>
        </p:spPr>
      </p:cxnSp>
      <p:grpSp>
        <p:nvGrpSpPr>
          <p:cNvPr id="667" name="Google Shape;667;p28"/>
          <p:cNvGrpSpPr/>
          <p:nvPr/>
        </p:nvGrpSpPr>
        <p:grpSpPr>
          <a:xfrm>
            <a:off x="16347787" y="1124437"/>
            <a:ext cx="406823" cy="408647"/>
            <a:chOff x="1813" y="0"/>
            <a:chExt cx="809173" cy="812800"/>
          </a:xfrm>
        </p:grpSpPr>
        <p:sp>
          <p:nvSpPr>
            <p:cNvPr id="668" name="Google Shape;668;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0" name="Google Shape;670;p28"/>
          <p:cNvGrpSpPr/>
          <p:nvPr/>
        </p:nvGrpSpPr>
        <p:grpSpPr>
          <a:xfrm>
            <a:off x="16911461" y="1124437"/>
            <a:ext cx="406823" cy="408647"/>
            <a:chOff x="1813" y="0"/>
            <a:chExt cx="809173" cy="812800"/>
          </a:xfrm>
        </p:grpSpPr>
        <p:sp>
          <p:nvSpPr>
            <p:cNvPr id="671" name="Google Shape;671;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73" name="Google Shape;673;p28"/>
          <p:cNvGrpSpPr/>
          <p:nvPr/>
        </p:nvGrpSpPr>
        <p:grpSpPr>
          <a:xfrm>
            <a:off x="17472509" y="1124437"/>
            <a:ext cx="406823" cy="408647"/>
            <a:chOff x="1813" y="0"/>
            <a:chExt cx="809173" cy="812800"/>
          </a:xfrm>
        </p:grpSpPr>
        <p:sp>
          <p:nvSpPr>
            <p:cNvPr id="674" name="Google Shape;674;p2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Google Shape;364;p21">
            <a:extLst>
              <a:ext uri="{FF2B5EF4-FFF2-40B4-BE49-F238E27FC236}">
                <a16:creationId xmlns:a16="http://schemas.microsoft.com/office/drawing/2014/main" id="{F1532681-82F0-4CC4-3643-CA35DE44CB11}"/>
              </a:ext>
            </a:extLst>
          </p:cNvPr>
          <p:cNvSpPr txBox="1"/>
          <p:nvPr/>
        </p:nvSpPr>
        <p:spPr>
          <a:xfrm>
            <a:off x="1856677" y="2307846"/>
            <a:ext cx="14574646" cy="1107996"/>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Sơ đồ hệ thống</a:t>
            </a:r>
            <a:endParaRPr sz="6000">
              <a:solidFill>
                <a:schemeClr val="tx1">
                  <a:lumMod val="50000"/>
                  <a:lumOff val="50000"/>
                </a:schemeClr>
              </a:solidFill>
            </a:endParaRPr>
          </a:p>
        </p:txBody>
      </p:sp>
      <p:pic>
        <p:nvPicPr>
          <p:cNvPr id="5" name="Picture 4">
            <a:extLst>
              <a:ext uri="{FF2B5EF4-FFF2-40B4-BE49-F238E27FC236}">
                <a16:creationId xmlns:a16="http://schemas.microsoft.com/office/drawing/2014/main" id="{E3D6693A-29C4-A7A6-A539-356FD6EACB83}"/>
              </a:ext>
            </a:extLst>
          </p:cNvPr>
          <p:cNvPicPr>
            <a:picLocks noChangeAspect="1"/>
          </p:cNvPicPr>
          <p:nvPr/>
        </p:nvPicPr>
        <p:blipFill>
          <a:blip r:embed="rId4"/>
          <a:stretch>
            <a:fillRect/>
          </a:stretch>
        </p:blipFill>
        <p:spPr>
          <a:xfrm>
            <a:off x="2535402" y="3623058"/>
            <a:ext cx="13217196" cy="6500656"/>
          </a:xfrm>
          <a:prstGeom prst="rect">
            <a:avLst/>
          </a:prstGeom>
        </p:spPr>
      </p:pic>
    </p:spTree>
    <p:extLst>
      <p:ext uri="{BB962C8B-B14F-4D97-AF65-F5344CB8AC3E}">
        <p14:creationId xmlns:p14="http://schemas.microsoft.com/office/powerpoint/2010/main" val="225248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9"/>
                                        </p:tgtEl>
                                        <p:attrNameLst>
                                          <p:attrName>style.visibility</p:attrName>
                                        </p:attrNameLst>
                                      </p:cBhvr>
                                      <p:to>
                                        <p:strVal val="visible"/>
                                      </p:to>
                                    </p:set>
                                    <p:animEffect transition="in" filter="fade">
                                      <p:cBhvr>
                                        <p:cTn id="7" dur="500"/>
                                        <p:tgtEl>
                                          <p:spTgt spid="65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323"/>
        <p:cNvGrpSpPr/>
        <p:nvPr/>
      </p:nvGrpSpPr>
      <p:grpSpPr>
        <a:xfrm>
          <a:off x="0" y="0"/>
          <a:ext cx="0" cy="0"/>
          <a:chOff x="0" y="0"/>
          <a:chExt cx="0" cy="0"/>
        </a:xfrm>
      </p:grpSpPr>
      <p:grpSp>
        <p:nvGrpSpPr>
          <p:cNvPr id="324" name="Google Shape;324;p20"/>
          <p:cNvGrpSpPr/>
          <p:nvPr/>
        </p:nvGrpSpPr>
        <p:grpSpPr>
          <a:xfrm>
            <a:off x="1028700" y="884039"/>
            <a:ext cx="16230600" cy="8374261"/>
            <a:chOff x="0" y="-38100"/>
            <a:chExt cx="4274726" cy="2205567"/>
          </a:xfrm>
        </p:grpSpPr>
        <p:sp>
          <p:nvSpPr>
            <p:cNvPr id="325" name="Google Shape;325;p20"/>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0"/>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27" name="Google Shape;327;p20"/>
          <p:cNvSpPr txBox="1"/>
          <p:nvPr/>
        </p:nvSpPr>
        <p:spPr>
          <a:xfrm>
            <a:off x="1340293" y="762000"/>
            <a:ext cx="2669833" cy="2985176"/>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US" sz="13856" b="0" i="0" u="none" strike="noStrike" cap="none">
                <a:solidFill>
                  <a:srgbClr val="F3F6FA"/>
                </a:solidFill>
                <a:latin typeface="Playfair Display Black"/>
                <a:ea typeface="Playfair Display Black"/>
                <a:cs typeface="Playfair Display Black"/>
                <a:sym typeface="Playfair Display Black"/>
              </a:rPr>
              <a:t>02.</a:t>
            </a:r>
            <a:endParaRPr/>
          </a:p>
        </p:txBody>
      </p:sp>
      <p:sp>
        <p:nvSpPr>
          <p:cNvPr id="328" name="Google Shape;328;p20"/>
          <p:cNvSpPr txBox="1"/>
          <p:nvPr/>
        </p:nvSpPr>
        <p:spPr>
          <a:xfrm>
            <a:off x="3760934" y="7382658"/>
            <a:ext cx="12997533" cy="1920526"/>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10400" b="0" i="0" u="none" strike="noStrike" cap="none">
                <a:solidFill>
                  <a:srgbClr val="F3F6FA"/>
                </a:solidFill>
                <a:latin typeface="Playfair Display Black"/>
                <a:ea typeface="Playfair Display Black"/>
                <a:cs typeface="Playfair Display Black"/>
                <a:sym typeface="Playfair Display Black"/>
              </a:rPr>
              <a:t>Mô hình AI</a:t>
            </a:r>
            <a:endParaRPr/>
          </a:p>
        </p:txBody>
      </p:sp>
      <p:grpSp>
        <p:nvGrpSpPr>
          <p:cNvPr id="329" name="Google Shape;329;p20"/>
          <p:cNvGrpSpPr/>
          <p:nvPr/>
        </p:nvGrpSpPr>
        <p:grpSpPr>
          <a:xfrm>
            <a:off x="-3233490" y="5979520"/>
            <a:ext cx="6999655" cy="8614961"/>
            <a:chOff x="0" y="0"/>
            <a:chExt cx="9332874" cy="11486614"/>
          </a:xfrm>
        </p:grpSpPr>
        <p:grpSp>
          <p:nvGrpSpPr>
            <p:cNvPr id="330" name="Google Shape;330;p20"/>
            <p:cNvGrpSpPr/>
            <p:nvPr/>
          </p:nvGrpSpPr>
          <p:grpSpPr>
            <a:xfrm>
              <a:off x="0" y="0"/>
              <a:ext cx="9332874" cy="11486614"/>
              <a:chOff x="0" y="0"/>
              <a:chExt cx="660400" cy="812800"/>
            </a:xfrm>
          </p:grpSpPr>
          <p:sp>
            <p:nvSpPr>
              <p:cNvPr id="331" name="Google Shape;331;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3" name="Google Shape;333;p20"/>
            <p:cNvGrpSpPr/>
            <p:nvPr/>
          </p:nvGrpSpPr>
          <p:grpSpPr>
            <a:xfrm>
              <a:off x="545238" y="671062"/>
              <a:ext cx="8242398" cy="10144490"/>
              <a:chOff x="0" y="0"/>
              <a:chExt cx="660400" cy="812800"/>
            </a:xfrm>
          </p:grpSpPr>
          <p:sp>
            <p:nvSpPr>
              <p:cNvPr id="334" name="Google Shape;334;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6" name="Google Shape;336;p20"/>
            <p:cNvGrpSpPr/>
            <p:nvPr/>
          </p:nvGrpSpPr>
          <p:grpSpPr>
            <a:xfrm>
              <a:off x="1083502" y="1333541"/>
              <a:ext cx="7165870" cy="8819533"/>
              <a:chOff x="0" y="0"/>
              <a:chExt cx="660400" cy="812800"/>
            </a:xfrm>
          </p:grpSpPr>
          <p:sp>
            <p:nvSpPr>
              <p:cNvPr id="337" name="Google Shape;337;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339" name="Google Shape;339;p20"/>
          <p:cNvGrpSpPr/>
          <p:nvPr/>
        </p:nvGrpSpPr>
        <p:grpSpPr>
          <a:xfrm rot="10800000">
            <a:off x="13557529" y="-3278780"/>
            <a:ext cx="6999655" cy="8614961"/>
            <a:chOff x="0" y="0"/>
            <a:chExt cx="9332874" cy="11486614"/>
          </a:xfrm>
        </p:grpSpPr>
        <p:grpSp>
          <p:nvGrpSpPr>
            <p:cNvPr id="340" name="Google Shape;340;p20"/>
            <p:cNvGrpSpPr/>
            <p:nvPr/>
          </p:nvGrpSpPr>
          <p:grpSpPr>
            <a:xfrm>
              <a:off x="0" y="0"/>
              <a:ext cx="9332874" cy="11486614"/>
              <a:chOff x="0" y="0"/>
              <a:chExt cx="660400" cy="812800"/>
            </a:xfrm>
          </p:grpSpPr>
          <p:sp>
            <p:nvSpPr>
              <p:cNvPr id="341" name="Google Shape;341;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3" name="Google Shape;343;p20"/>
            <p:cNvGrpSpPr/>
            <p:nvPr/>
          </p:nvGrpSpPr>
          <p:grpSpPr>
            <a:xfrm>
              <a:off x="545238" y="671062"/>
              <a:ext cx="8242398" cy="10144490"/>
              <a:chOff x="0" y="0"/>
              <a:chExt cx="660400" cy="812800"/>
            </a:xfrm>
          </p:grpSpPr>
          <p:sp>
            <p:nvSpPr>
              <p:cNvPr id="344" name="Google Shape;344;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6" name="Google Shape;346;p20"/>
            <p:cNvGrpSpPr/>
            <p:nvPr/>
          </p:nvGrpSpPr>
          <p:grpSpPr>
            <a:xfrm>
              <a:off x="1083502" y="1333541"/>
              <a:ext cx="7165870" cy="8819533"/>
              <a:chOff x="0" y="0"/>
              <a:chExt cx="660400" cy="812800"/>
            </a:xfrm>
          </p:grpSpPr>
          <p:sp>
            <p:nvSpPr>
              <p:cNvPr id="347" name="Google Shape;347;p20"/>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0"/>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cxnSp>
        <p:nvCxnSpPr>
          <p:cNvPr id="349" name="Google Shape;349;p20"/>
          <p:cNvCxnSpPr/>
          <p:nvPr/>
        </p:nvCxnSpPr>
        <p:spPr>
          <a:xfrm>
            <a:off x="4638177" y="2245984"/>
            <a:ext cx="9799801" cy="0"/>
          </a:xfrm>
          <a:prstGeom prst="straightConnector1">
            <a:avLst/>
          </a:prstGeom>
          <a:noFill/>
          <a:ln w="38100" cap="flat" cmpd="sng">
            <a:solidFill>
              <a:srgbClr val="F3F6FA"/>
            </a:solidFill>
            <a:prstDash val="solid"/>
            <a:round/>
            <a:headEnd type="none" w="sm" len="sm"/>
            <a:tailEnd type="none" w="sm" len="sm"/>
          </a:ln>
        </p:spPr>
      </p:cxnSp>
      <p:grpSp>
        <p:nvGrpSpPr>
          <p:cNvPr id="350" name="Google Shape;350;p20"/>
          <p:cNvGrpSpPr/>
          <p:nvPr/>
        </p:nvGrpSpPr>
        <p:grpSpPr>
          <a:xfrm>
            <a:off x="15226010" y="2079760"/>
            <a:ext cx="406823" cy="408647"/>
            <a:chOff x="1813" y="0"/>
            <a:chExt cx="809173" cy="812800"/>
          </a:xfrm>
        </p:grpSpPr>
        <p:sp>
          <p:nvSpPr>
            <p:cNvPr id="351" name="Google Shape;351;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3" name="Google Shape;353;p20"/>
          <p:cNvGrpSpPr/>
          <p:nvPr/>
        </p:nvGrpSpPr>
        <p:grpSpPr>
          <a:xfrm>
            <a:off x="15789684" y="2079760"/>
            <a:ext cx="406823" cy="408647"/>
            <a:chOff x="1813" y="0"/>
            <a:chExt cx="809173" cy="812800"/>
          </a:xfrm>
        </p:grpSpPr>
        <p:sp>
          <p:nvSpPr>
            <p:cNvPr id="354" name="Google Shape;354;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6" name="Google Shape;356;p20"/>
          <p:cNvGrpSpPr/>
          <p:nvPr/>
        </p:nvGrpSpPr>
        <p:grpSpPr>
          <a:xfrm>
            <a:off x="16350731" y="2079760"/>
            <a:ext cx="406823" cy="408647"/>
            <a:chOff x="1813" y="0"/>
            <a:chExt cx="809173" cy="812800"/>
          </a:xfrm>
        </p:grpSpPr>
        <p:sp>
          <p:nvSpPr>
            <p:cNvPr id="357" name="Google Shape;357;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6313147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BF1C725B-6287-620B-E00A-9CBCA0031387}"/>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Tổng quan mô hình</a:t>
            </a:r>
            <a:endParaRPr sz="6000">
              <a:solidFill>
                <a:schemeClr val="tx1">
                  <a:lumMod val="50000"/>
                  <a:lumOff val="50000"/>
                </a:schemeClr>
              </a:solidFill>
            </a:endParaRPr>
          </a:p>
        </p:txBody>
      </p:sp>
      <p:pic>
        <p:nvPicPr>
          <p:cNvPr id="15" name="Picture 14">
            <a:extLst>
              <a:ext uri="{FF2B5EF4-FFF2-40B4-BE49-F238E27FC236}">
                <a16:creationId xmlns:a16="http://schemas.microsoft.com/office/drawing/2014/main" id="{EDFE79DE-C634-00A1-A1A6-9BA714A975C5}"/>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023" b="95718" l="1927" r="98459">
                        <a14:foregroundMark x1="1541" y1="4030" x2="1541" y2="19144"/>
                        <a14:foregroundMark x1="1541" y1="19144" x2="68277" y2="23475"/>
                        <a14:foregroundMark x1="89364" y1="24175" x2="95376" y2="23929"/>
                        <a14:foregroundMark x1="95376" y1="23929" x2="98073" y2="8816"/>
                        <a14:foregroundMark x1="98073" y1="8816" x2="86898" y2="3023"/>
                        <a14:foregroundMark x1="86898" y1="3023" x2="1927" y2="4282"/>
                        <a14:foregroundMark x1="3661" y1="4030" x2="9249" y2="4030"/>
                        <a14:foregroundMark x1="5395" y1="8816" x2="76108" y2="8816"/>
                        <a14:foregroundMark x1="76108" y1="8816" x2="94220" y2="8312"/>
                        <a14:foregroundMark x1="94220" y1="8312" x2="96339" y2="22166"/>
                        <a14:foregroundMark x1="30443" y1="16121" x2="62813" y2="16373"/>
                        <a14:foregroundMark x1="80347" y1="19647" x2="29865" y2="19647"/>
                        <a14:foregroundMark x1="578" y1="41562" x2="2890" y2="60705"/>
                        <a14:foregroundMark x1="44929" y1="62687" x2="54077" y2="63119"/>
                        <a14:foregroundMark x1="2890" y1="60705" x2="39277" y2="62421"/>
                        <a14:foregroundMark x1="85678" y1="61813" x2="94412" y2="61209"/>
                        <a14:foregroundMark x1="94412" y1="61209" x2="98651" y2="50126"/>
                        <a14:foregroundMark x1="98651" y1="50126" x2="98073" y2="41562"/>
                        <a14:foregroundMark x1="94220" y1="46096" x2="10405" y2="45844"/>
                        <a14:foregroundMark x1="85164" y1="42065" x2="6551" y2="43073"/>
                        <a14:foregroundMark x1="50289" y1="20151" x2="49518" y2="44584"/>
                        <a14:foregroundMark x1="53757" y1="43325" x2="55299" y2="50126"/>
                        <a14:foregroundMark x1="77071" y1="54912" x2="84393" y2="60202"/>
                        <a14:foregroundMark x1="27746" y1="56171" x2="5395" y2="57935"/>
                        <a14:foregroundMark x1="50289" y1="63728" x2="50289" y2="86398"/>
                        <a14:foregroundMark x1="50289" y1="53904" x2="50289" y2="63728"/>
                        <a14:foregroundMark x1="1156" y1="79345" x2="77264" y2="78589"/>
                        <a14:foregroundMark x1="77264" y1="78589" x2="94605" y2="79597"/>
                        <a14:foregroundMark x1="94605" y1="79597" x2="96339" y2="90428"/>
                        <a14:foregroundMark x1="96339" y1="90428" x2="90173" y2="99244"/>
                        <a14:foregroundMark x1="90173" y1="99244" x2="3468" y2="95718"/>
                        <a14:foregroundMark x1="3468" y1="95718" x2="2119" y2="82368"/>
                        <a14:foregroundMark x1="89595" y1="83627" x2="10597" y2="84131"/>
                        <a14:foregroundMark x1="39692" y1="56675" x2="81696" y2="59446"/>
                        <a14:backgroundMark x1="2890" y1="26952" x2="38921" y2="28967"/>
                        <a14:backgroundMark x1="38921" y1="28967" x2="38343" y2="37280"/>
                        <a14:backgroundMark x1="38343" y1="37280" x2="6166" y2="37531"/>
                        <a14:backgroundMark x1="6166" y1="37531" x2="1156" y2="31738"/>
                        <a14:backgroundMark x1="1156" y1="31738" x2="1541" y2="28967"/>
                        <a14:backgroundMark x1="55299" y1="26700" x2="93256" y2="27960"/>
                        <a14:backgroundMark x1="93256" y1="27960" x2="94990" y2="34761"/>
                        <a14:backgroundMark x1="94990" y1="34761" x2="55491" y2="36020"/>
                        <a14:backgroundMark x1="55491" y1="36020" x2="57996" y2="29219"/>
                        <a14:backgroundMark x1="57996" y1="29219" x2="56455" y2="27456"/>
                        <a14:backgroundMark x1="38150" y1="64736" x2="43931" y2="64736"/>
                        <a14:backgroundMark x1="55106" y1="64987" x2="71098" y2="63980"/>
                        <a14:backgroundMark x1="71098" y1="63980" x2="96532" y2="66751"/>
                        <a14:backgroundMark x1="96532" y1="66751" x2="83237" y2="73300"/>
                        <a14:backgroundMark x1="83237" y1="73300" x2="55299" y2="74055"/>
                        <a14:backgroundMark x1="55299" y1="74055" x2="57996" y2="67254"/>
                        <a14:backgroundMark x1="57996" y1="67254" x2="55106" y2="65743"/>
                        <a14:backgroundMark x1="45279" y1="63728" x2="45279" y2="63728"/>
                        <a14:backgroundMark x1="45857" y1="62972" x2="45857" y2="62972"/>
                        <a14:backgroundMark x1="45279" y1="62972" x2="45279" y2="62972"/>
                        <a14:backgroundMark x1="38150" y1="62972" x2="38150" y2="62972"/>
                        <a14:backgroundMark x1="54335" y1="62972" x2="54335" y2="62972"/>
                        <a14:backgroundMark x1="53565" y1="63728" x2="53565" y2="63728"/>
                        <a14:backgroundMark x1="53950" y1="62972" x2="53950" y2="62972"/>
                      </a14:backgroundRemoval>
                    </a14:imgEffect>
                  </a14:imgLayer>
                </a14:imgProps>
              </a:ext>
            </a:extLst>
          </a:blip>
          <a:stretch>
            <a:fillRect/>
          </a:stretch>
        </p:blipFill>
        <p:spPr>
          <a:xfrm>
            <a:off x="969716" y="3193390"/>
            <a:ext cx="8764025" cy="6703888"/>
          </a:xfrm>
          <a:prstGeom prst="rect">
            <a:avLst/>
          </a:prstGeom>
        </p:spPr>
      </p:pic>
      <p:pic>
        <p:nvPicPr>
          <p:cNvPr id="16" name="Picture 15" descr="A group of white ovals with black text&#10;&#10;Description automatically generated">
            <a:extLst>
              <a:ext uri="{FF2B5EF4-FFF2-40B4-BE49-F238E27FC236}">
                <a16:creationId xmlns:a16="http://schemas.microsoft.com/office/drawing/2014/main" id="{CEE29B41-BB65-F4E0-EDCC-F367D377A8DC}"/>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160444" y="2813601"/>
            <a:ext cx="4954428" cy="7463466"/>
          </a:xfrm>
          <a:prstGeom prst="rect">
            <a:avLst/>
          </a:prstGeom>
          <a:noFill/>
          <a:ln>
            <a:noFill/>
          </a:ln>
        </p:spPr>
      </p:pic>
      <p:pic>
        <p:nvPicPr>
          <p:cNvPr id="1026" name="Picture 2" descr="Dấu ngoặc đơn Toán học Dấu chấm câu - biểu tượng khung png clipart png tải  về - Miễn phí trong suốt Dòng png Tải về.">
            <a:extLst>
              <a:ext uri="{FF2B5EF4-FFF2-40B4-BE49-F238E27FC236}">
                <a16:creationId xmlns:a16="http://schemas.microsoft.com/office/drawing/2014/main" id="{64FF6ED5-27C3-A4BB-A20C-D815BFC88F07}"/>
              </a:ext>
            </a:extLst>
          </p:cNvPr>
          <p:cNvPicPr>
            <a:picLocks noChangeAspect="1" noChangeArrowheads="1"/>
          </p:cNvPicPr>
          <p:nvPr/>
        </p:nvPicPr>
        <p:blipFill rotWithShape="1">
          <a:blip r:embed="rId7">
            <a:extLst>
              <a:ext uri="{BEBA8EAE-BF5A-486C-A8C5-ECC9F3942E4B}">
                <a14:imgProps xmlns:a14="http://schemas.microsoft.com/office/drawing/2010/main">
                  <a14:imgLayer r:embed="rId8">
                    <a14:imgEffect>
                      <a14:backgroundRemoval t="395" b="98158" l="10000" r="90000">
                        <a14:foregroundMark x1="42889" y1="2105" x2="36222" y2="4868"/>
                        <a14:foregroundMark x1="36222" y1="4868" x2="35111" y2="9474"/>
                        <a14:foregroundMark x1="34444" y1="90000" x2="37222" y2="96184"/>
                        <a14:foregroundMark x1="37222" y1="96184" x2="42778" y2="98158"/>
                        <a14:foregroundMark x1="42778" y1="98158" x2="43556" y2="98158"/>
                        <a14:foregroundMark x1="39667" y1="395" x2="43222" y2="658"/>
                      </a14:backgroundRemoval>
                    </a14:imgEffect>
                  </a14:imgLayer>
                </a14:imgProps>
              </a:ext>
              <a:ext uri="{28A0092B-C50C-407E-A947-70E740481C1C}">
                <a14:useLocalDpi xmlns:a14="http://schemas.microsoft.com/office/drawing/2010/main" val="0"/>
              </a:ext>
            </a:extLst>
          </a:blip>
          <a:srcRect l="19556" r="50000"/>
          <a:stretch/>
        </p:blipFill>
        <p:spPr bwMode="auto">
          <a:xfrm>
            <a:off x="9495051" y="2990753"/>
            <a:ext cx="2609850" cy="723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9603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26"/>
                                        </p:tgtEl>
                                        <p:attrNameLst>
                                          <p:attrName>style.visibility</p:attrName>
                                        </p:attrNameLst>
                                      </p:cBhvr>
                                      <p:to>
                                        <p:strVal val="visible"/>
                                      </p:to>
                                    </p:set>
                                    <p:animEffect transition="in" filter="fade">
                                      <p:cBhvr>
                                        <p:cTn id="20" dur="500"/>
                                        <p:tgtEl>
                                          <p:spTgt spid="1026"/>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BF1C725B-6287-620B-E00A-9CBCA0031387}"/>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Phát hiện biển số với YOLO V8</a:t>
            </a:r>
            <a:endParaRPr sz="6000">
              <a:solidFill>
                <a:schemeClr val="tx1">
                  <a:lumMod val="50000"/>
                  <a:lumOff val="50000"/>
                </a:schemeClr>
              </a:solidFill>
            </a:endParaRPr>
          </a:p>
        </p:txBody>
      </p:sp>
      <p:pic>
        <p:nvPicPr>
          <p:cNvPr id="3" name="Picture 2">
            <a:extLst>
              <a:ext uri="{FF2B5EF4-FFF2-40B4-BE49-F238E27FC236}">
                <a16:creationId xmlns:a16="http://schemas.microsoft.com/office/drawing/2014/main" id="{DDAD42C2-07DE-BB8B-E037-4ABD49F63B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53550" y="3429390"/>
            <a:ext cx="7761322" cy="6076559"/>
          </a:xfrm>
          <a:prstGeom prst="rect">
            <a:avLst/>
          </a:prstGeom>
        </p:spPr>
      </p:pic>
      <p:sp>
        <p:nvSpPr>
          <p:cNvPr id="17" name="Google Shape;658;p28">
            <a:extLst>
              <a:ext uri="{FF2B5EF4-FFF2-40B4-BE49-F238E27FC236}">
                <a16:creationId xmlns:a16="http://schemas.microsoft.com/office/drawing/2014/main" id="{688555D2-4B93-1F0D-CD12-14A4E52EBBCB}"/>
              </a:ext>
            </a:extLst>
          </p:cNvPr>
          <p:cNvSpPr txBox="1"/>
          <p:nvPr/>
        </p:nvSpPr>
        <p:spPr>
          <a:xfrm>
            <a:off x="1007115" y="3193390"/>
            <a:ext cx="7927336" cy="6601807"/>
          </a:xfrm>
          <a:prstGeom prst="rect">
            <a:avLst/>
          </a:prstGeom>
          <a:noFill/>
          <a:ln>
            <a:noFill/>
          </a:ln>
        </p:spPr>
        <p:txBody>
          <a:bodyPr spcFirstLastPara="1" wrap="square" lIns="0" tIns="0" rIns="0" bIns="0" anchor="t" anchorCtr="0">
            <a:spAutoFit/>
          </a:bodyPr>
          <a:lstStyle/>
          <a:p>
            <a:pPr lvl="0" algn="just">
              <a:lnSpc>
                <a:spcPct val="130000"/>
              </a:lnSpc>
            </a:pPr>
            <a:r>
              <a:rPr lang="vi-VN" sz="3000">
                <a:solidFill>
                  <a:srgbClr val="0B1320"/>
                </a:solidFill>
                <a:latin typeface="Roboto"/>
                <a:ea typeface="Roboto"/>
                <a:cs typeface="Roboto"/>
                <a:sym typeface="Roboto"/>
              </a:rPr>
              <a:t>Mô hình YOLO (You Only Look Once)</a:t>
            </a:r>
            <a:r>
              <a:rPr lang="en-US" sz="3000">
                <a:solidFill>
                  <a:srgbClr val="0B1320"/>
                </a:solidFill>
                <a:latin typeface="Roboto"/>
                <a:ea typeface="Roboto"/>
                <a:cs typeface="Roboto"/>
                <a:sym typeface="Roboto"/>
              </a:rPr>
              <a:t> </a:t>
            </a:r>
            <a:r>
              <a:rPr lang="vi-VN" sz="3000">
                <a:solidFill>
                  <a:srgbClr val="0B1320"/>
                </a:solidFill>
                <a:latin typeface="Roboto"/>
                <a:ea typeface="Roboto"/>
                <a:cs typeface="Roboto"/>
                <a:sym typeface="Roboto"/>
              </a:rPr>
              <a:t>được công bố vào ngày 8/8/2016, sau đó mô hình này đã trải qua nhiều phiên bản cải tiến như YOLOv2, YOLOv3,…YOLOv8. Mục tiêu của YOLO không chỉ là dự báo nhãn cho đối tượng mà còn có thể xác định vị trí của đối tượng trên bức ảnh. Do đó, YOLO có thể phát hiện được nhiều đối tượng có nhãn khác nhau trên cùng một bức ảnh. Đây không phải thuật toán tốt nhất, nhưng là thuật toán nhanh nhất (đạt tốc độ gần như real time). </a:t>
            </a:r>
          </a:p>
        </p:txBody>
      </p:sp>
    </p:spTree>
    <p:extLst>
      <p:ext uri="{BB962C8B-B14F-4D97-AF65-F5344CB8AC3E}">
        <p14:creationId xmlns:p14="http://schemas.microsoft.com/office/powerpoint/2010/main" val="484130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pic>
        <p:nvPicPr>
          <p:cNvPr id="646" name="Google Shape;646;p28"/>
          <p:cNvPicPr preferRelativeResize="0"/>
          <p:nvPr/>
        </p:nvPicPr>
        <p:blipFill rotWithShape="1">
          <a:blip r:embed="rId3">
            <a:alphaModFix/>
          </a:blip>
          <a:srcRect t="12500" b="12500"/>
          <a:stretch/>
        </p:blipFill>
        <p:spPr>
          <a:xfrm>
            <a:off x="0" y="0"/>
            <a:ext cx="18288000" cy="10287000"/>
          </a:xfrm>
          <a:prstGeom prst="rect">
            <a:avLst/>
          </a:prstGeom>
          <a:noFill/>
          <a:ln>
            <a:noFill/>
          </a:ln>
        </p:spPr>
      </p:pic>
      <p:sp>
        <p:nvSpPr>
          <p:cNvPr id="4" name="Google Shape;659;p28">
            <a:extLst>
              <a:ext uri="{FF2B5EF4-FFF2-40B4-BE49-F238E27FC236}">
                <a16:creationId xmlns:a16="http://schemas.microsoft.com/office/drawing/2014/main" id="{D00DE2C9-B8CA-3277-1F21-D905C26D4E83}"/>
              </a:ext>
            </a:extLst>
          </p:cNvPr>
          <p:cNvSpPr txBox="1"/>
          <p:nvPr/>
        </p:nvSpPr>
        <p:spPr>
          <a:xfrm>
            <a:off x="407756" y="438637"/>
            <a:ext cx="11566385"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Mô hình AI</a:t>
            </a:r>
            <a:endParaRPr/>
          </a:p>
        </p:txBody>
      </p:sp>
      <p:cxnSp>
        <p:nvCxnSpPr>
          <p:cNvPr id="5" name="Google Shape;666;p28">
            <a:extLst>
              <a:ext uri="{FF2B5EF4-FFF2-40B4-BE49-F238E27FC236}">
                <a16:creationId xmlns:a16="http://schemas.microsoft.com/office/drawing/2014/main" id="{12C64A2F-0C82-2F28-A9F0-81AD24BB9EDC}"/>
              </a:ext>
            </a:extLst>
          </p:cNvPr>
          <p:cNvCxnSpPr>
            <a:cxnSpLocks/>
          </p:cNvCxnSpPr>
          <p:nvPr/>
        </p:nvCxnSpPr>
        <p:spPr>
          <a:xfrm>
            <a:off x="6934803" y="1328760"/>
            <a:ext cx="8817795" cy="0"/>
          </a:xfrm>
          <a:prstGeom prst="straightConnector1">
            <a:avLst/>
          </a:prstGeom>
          <a:noFill/>
          <a:ln w="38100" cap="flat" cmpd="sng">
            <a:solidFill>
              <a:srgbClr val="0B1320"/>
            </a:solidFill>
            <a:prstDash val="solid"/>
            <a:round/>
            <a:headEnd type="none" w="sm" len="sm"/>
            <a:tailEnd type="none" w="sm" len="sm"/>
          </a:ln>
        </p:spPr>
      </p:cxnSp>
      <p:grpSp>
        <p:nvGrpSpPr>
          <p:cNvPr id="6" name="Google Shape;667;p28">
            <a:extLst>
              <a:ext uri="{FF2B5EF4-FFF2-40B4-BE49-F238E27FC236}">
                <a16:creationId xmlns:a16="http://schemas.microsoft.com/office/drawing/2014/main" id="{09FE4ECC-6AD0-9AC9-831F-F72022438265}"/>
              </a:ext>
            </a:extLst>
          </p:cNvPr>
          <p:cNvGrpSpPr/>
          <p:nvPr/>
        </p:nvGrpSpPr>
        <p:grpSpPr>
          <a:xfrm>
            <a:off x="16347787" y="1124437"/>
            <a:ext cx="406823" cy="408647"/>
            <a:chOff x="1813" y="0"/>
            <a:chExt cx="809173" cy="812800"/>
          </a:xfrm>
        </p:grpSpPr>
        <p:sp>
          <p:nvSpPr>
            <p:cNvPr id="7" name="Google Shape;668;p28">
              <a:extLst>
                <a:ext uri="{FF2B5EF4-FFF2-40B4-BE49-F238E27FC236}">
                  <a16:creationId xmlns:a16="http://schemas.microsoft.com/office/drawing/2014/main" id="{36F4A060-47F5-D953-1088-7D3318C4164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9;p28">
              <a:extLst>
                <a:ext uri="{FF2B5EF4-FFF2-40B4-BE49-F238E27FC236}">
                  <a16:creationId xmlns:a16="http://schemas.microsoft.com/office/drawing/2014/main" id="{9EC7A1F6-AE79-C5F0-FD6D-576A69981292}"/>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 name="Google Shape;670;p28">
            <a:extLst>
              <a:ext uri="{FF2B5EF4-FFF2-40B4-BE49-F238E27FC236}">
                <a16:creationId xmlns:a16="http://schemas.microsoft.com/office/drawing/2014/main" id="{016857E9-0CB9-CC12-7109-760B884B9B56}"/>
              </a:ext>
            </a:extLst>
          </p:cNvPr>
          <p:cNvGrpSpPr/>
          <p:nvPr/>
        </p:nvGrpSpPr>
        <p:grpSpPr>
          <a:xfrm>
            <a:off x="16911461" y="1124437"/>
            <a:ext cx="406823" cy="408647"/>
            <a:chOff x="1813" y="0"/>
            <a:chExt cx="809173" cy="812800"/>
          </a:xfrm>
        </p:grpSpPr>
        <p:sp>
          <p:nvSpPr>
            <p:cNvPr id="10" name="Google Shape;671;p28">
              <a:extLst>
                <a:ext uri="{FF2B5EF4-FFF2-40B4-BE49-F238E27FC236}">
                  <a16:creationId xmlns:a16="http://schemas.microsoft.com/office/drawing/2014/main" id="{ADA0E851-E3B6-A7C5-3E77-03CF15B3991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p28">
              <a:extLst>
                <a:ext uri="{FF2B5EF4-FFF2-40B4-BE49-F238E27FC236}">
                  <a16:creationId xmlns:a16="http://schemas.microsoft.com/office/drawing/2014/main" id="{45A02F1B-91AE-3221-0154-AB0BCB35B181}"/>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673;p28">
            <a:extLst>
              <a:ext uri="{FF2B5EF4-FFF2-40B4-BE49-F238E27FC236}">
                <a16:creationId xmlns:a16="http://schemas.microsoft.com/office/drawing/2014/main" id="{F689EE5D-D37C-82FD-A971-0AE4ABC65B1D}"/>
              </a:ext>
            </a:extLst>
          </p:cNvPr>
          <p:cNvGrpSpPr/>
          <p:nvPr/>
        </p:nvGrpSpPr>
        <p:grpSpPr>
          <a:xfrm>
            <a:off x="17472509" y="1124437"/>
            <a:ext cx="406823" cy="408647"/>
            <a:chOff x="1813" y="0"/>
            <a:chExt cx="809173" cy="812800"/>
          </a:xfrm>
        </p:grpSpPr>
        <p:sp>
          <p:nvSpPr>
            <p:cNvPr id="13" name="Google Shape;674;p28">
              <a:extLst>
                <a:ext uri="{FF2B5EF4-FFF2-40B4-BE49-F238E27FC236}">
                  <a16:creationId xmlns:a16="http://schemas.microsoft.com/office/drawing/2014/main" id="{6DDFB479-6A0A-CB01-6EBB-98A8F3966D6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5;p28">
              <a:extLst>
                <a:ext uri="{FF2B5EF4-FFF2-40B4-BE49-F238E27FC236}">
                  <a16:creationId xmlns:a16="http://schemas.microsoft.com/office/drawing/2014/main" id="{8E31CFEA-15F8-F932-BD5F-EC1C26C7656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364;p21">
            <a:extLst>
              <a:ext uri="{FF2B5EF4-FFF2-40B4-BE49-F238E27FC236}">
                <a16:creationId xmlns:a16="http://schemas.microsoft.com/office/drawing/2014/main" id="{BF1C725B-6287-620B-E00A-9CBCA0031387}"/>
              </a:ext>
            </a:extLst>
          </p:cNvPr>
          <p:cNvSpPr txBox="1"/>
          <p:nvPr/>
        </p:nvSpPr>
        <p:spPr>
          <a:xfrm>
            <a:off x="407756" y="2085394"/>
            <a:ext cx="14574646" cy="1107996"/>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6000" b="0" i="0" u="none" strike="noStrike" cap="none">
                <a:solidFill>
                  <a:schemeClr val="tx1">
                    <a:lumMod val="50000"/>
                    <a:lumOff val="50000"/>
                  </a:schemeClr>
                </a:solidFill>
                <a:latin typeface="Playfair Display Black"/>
                <a:ea typeface="Playfair Display Black"/>
                <a:cs typeface="Playfair Display Black"/>
                <a:sym typeface="Playfair Display Black"/>
              </a:rPr>
              <a:t>Phát hiện biển số với YOLO V8</a:t>
            </a:r>
            <a:endParaRPr sz="6000">
              <a:solidFill>
                <a:schemeClr val="tx1">
                  <a:lumMod val="50000"/>
                  <a:lumOff val="50000"/>
                </a:schemeClr>
              </a:solidFill>
            </a:endParaRPr>
          </a:p>
        </p:txBody>
      </p:sp>
      <p:pic>
        <p:nvPicPr>
          <p:cNvPr id="15" name="Picture 14">
            <a:extLst>
              <a:ext uri="{FF2B5EF4-FFF2-40B4-BE49-F238E27FC236}">
                <a16:creationId xmlns:a16="http://schemas.microsoft.com/office/drawing/2014/main" id="{00E933FA-4D63-7065-9AAD-B2B4790F4B0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34803" y="3275050"/>
            <a:ext cx="9976658" cy="6405075"/>
          </a:xfrm>
          <a:prstGeom prst="rect">
            <a:avLst/>
          </a:prstGeom>
          <a:noFill/>
          <a:ln>
            <a:noFill/>
          </a:ln>
        </p:spPr>
      </p:pic>
      <p:sp>
        <p:nvSpPr>
          <p:cNvPr id="16" name="Google Shape;658;p28">
            <a:extLst>
              <a:ext uri="{FF2B5EF4-FFF2-40B4-BE49-F238E27FC236}">
                <a16:creationId xmlns:a16="http://schemas.microsoft.com/office/drawing/2014/main" id="{7212D6CA-AE2E-1D5B-5D59-220A101FE5AB}"/>
              </a:ext>
            </a:extLst>
          </p:cNvPr>
          <p:cNvSpPr txBox="1"/>
          <p:nvPr/>
        </p:nvSpPr>
        <p:spPr>
          <a:xfrm>
            <a:off x="1007115" y="3193390"/>
            <a:ext cx="5584185" cy="2400657"/>
          </a:xfrm>
          <a:prstGeom prst="rect">
            <a:avLst/>
          </a:prstGeom>
          <a:noFill/>
          <a:ln>
            <a:noFill/>
          </a:ln>
        </p:spPr>
        <p:txBody>
          <a:bodyPr spcFirstLastPara="1" wrap="square" lIns="0" tIns="0" rIns="0" bIns="0" anchor="t" anchorCtr="0">
            <a:spAutoFit/>
          </a:bodyPr>
          <a:lstStyle/>
          <a:p>
            <a:pPr lvl="0" algn="just">
              <a:lnSpc>
                <a:spcPct val="130000"/>
              </a:lnSpc>
            </a:pPr>
            <a:r>
              <a:rPr lang="vi-VN" sz="3000">
                <a:solidFill>
                  <a:srgbClr val="0B1320"/>
                </a:solidFill>
                <a:latin typeface="Roboto"/>
                <a:ea typeface="Roboto"/>
                <a:cs typeface="Roboto"/>
                <a:sym typeface="Roboto"/>
              </a:rPr>
              <a:t>Tập dữ liệu huấn luyện là 1 file gồm 800 ảnh ô tô và 800 ảnh xe máy, tất cả phương tiện đều có gắn biển số.</a:t>
            </a:r>
            <a:endParaRPr lang="en-US" sz="3000">
              <a:solidFill>
                <a:srgbClr val="0B1320"/>
              </a:solidFill>
              <a:latin typeface="Roboto"/>
              <a:ea typeface="Roboto"/>
              <a:cs typeface="Roboto"/>
              <a:sym typeface="Roboto"/>
            </a:endParaRPr>
          </a:p>
        </p:txBody>
      </p:sp>
    </p:spTree>
    <p:extLst>
      <p:ext uri="{BB962C8B-B14F-4D97-AF65-F5344CB8AC3E}">
        <p14:creationId xmlns:p14="http://schemas.microsoft.com/office/powerpoint/2010/main" val="510446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286</TotalTime>
  <Words>2460</Words>
  <Application>Microsoft Office PowerPoint</Application>
  <PresentationFormat>Custom</PresentationFormat>
  <Paragraphs>246</Paragraphs>
  <Slides>49</Slides>
  <Notes>49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Times New Roman</vt:lpstr>
      <vt:lpstr>Courier New</vt:lpstr>
      <vt:lpstr>Calibri</vt:lpstr>
      <vt:lpstr>Arial</vt:lpstr>
      <vt:lpstr>Playfair Display Black</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Windows</cp:lastModifiedBy>
  <cp:revision>14</cp:revision>
  <dcterms:modified xsi:type="dcterms:W3CDTF">2024-04-19T07:22:20Z</dcterms:modified>
</cp:coreProperties>
</file>